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6.xml" ContentType="application/vnd.openxmlformats-officedocument.themeOverr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9.xml" ContentType="application/vnd.openxmlformats-officedocument.themeOverr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0.xml" ContentType="application/vnd.openxmlformats-officedocument.themeOverr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11.xml" ContentType="application/vnd.openxmlformats-officedocument.themeOverr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12.xml" ContentType="application/vnd.openxmlformats-officedocument.themeOverr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Override13.xml" ContentType="application/vnd.openxmlformats-officedocument.themeOverr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theme/themeOverride19.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4"/>
  </p:sldMasterIdLst>
  <p:notesMasterIdLst>
    <p:notesMasterId r:id="rId25"/>
  </p:notesMasterIdLst>
  <p:handoutMasterIdLst>
    <p:handoutMasterId r:id="rId26"/>
  </p:handoutMasterIdLst>
  <p:sldIdLst>
    <p:sldId id="256" r:id="rId5"/>
    <p:sldId id="337" r:id="rId6"/>
    <p:sldId id="338" r:id="rId7"/>
    <p:sldId id="339" r:id="rId8"/>
    <p:sldId id="359" r:id="rId9"/>
    <p:sldId id="352" r:id="rId10"/>
    <p:sldId id="355" r:id="rId11"/>
    <p:sldId id="353" r:id="rId12"/>
    <p:sldId id="354" r:id="rId13"/>
    <p:sldId id="257" r:id="rId14"/>
    <p:sldId id="340" r:id="rId15"/>
    <p:sldId id="345" r:id="rId16"/>
    <p:sldId id="346" r:id="rId17"/>
    <p:sldId id="351" r:id="rId18"/>
    <p:sldId id="356" r:id="rId19"/>
    <p:sldId id="348" r:id="rId20"/>
    <p:sldId id="349" r:id="rId21"/>
    <p:sldId id="357" r:id="rId22"/>
    <p:sldId id="350" r:id="rId23"/>
    <p:sldId id="35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02" autoAdjust="0"/>
    <p:restoredTop sz="88735"/>
  </p:normalViewPr>
  <p:slideViewPr>
    <p:cSldViewPr snapToGrid="0" showGuides="1">
      <p:cViewPr varScale="1">
        <p:scale>
          <a:sx n="94" d="100"/>
          <a:sy n="94" d="100"/>
        </p:scale>
        <p:origin x="354" y="96"/>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B56F45-0623-4814-8EBE-9AAB71DC58D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525C74F3-6B75-8244-9B8B-1341CE7FB061}" type="pres">
      <dgm:prSet presAssocID="{B4B56F45-0623-4814-8EBE-9AAB71DC58D7}" presName="Name0" presStyleCnt="0">
        <dgm:presLayoutVars>
          <dgm:dir/>
          <dgm:animLvl val="lvl"/>
          <dgm:resizeHandles val="exact"/>
        </dgm:presLayoutVars>
      </dgm:prSet>
      <dgm:spPr/>
    </dgm:pt>
  </dgm:ptLst>
  <dgm:cxnLst>
    <dgm:cxn modelId="{7D23F3DF-D35E-2B4B-B1B0-6E5261B97C4B}" type="presOf" srcId="{B4B56F45-0623-4814-8EBE-9AAB71DC58D7}" destId="{525C74F3-6B75-8244-9B8B-1341CE7FB061}"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B56F45-0623-4814-8EBE-9AAB71DC58D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525C74F3-6B75-8244-9B8B-1341CE7FB061}" type="pres">
      <dgm:prSet presAssocID="{B4B56F45-0623-4814-8EBE-9AAB71DC58D7}" presName="Name0" presStyleCnt="0">
        <dgm:presLayoutVars>
          <dgm:dir/>
          <dgm:animLvl val="lvl"/>
          <dgm:resizeHandles val="exact"/>
        </dgm:presLayoutVars>
      </dgm:prSet>
      <dgm:spPr/>
    </dgm:pt>
  </dgm:ptLst>
  <dgm:cxnLst>
    <dgm:cxn modelId="{7D23F3DF-D35E-2B4B-B1B0-6E5261B97C4B}" type="presOf" srcId="{B4B56F45-0623-4814-8EBE-9AAB71DC58D7}" destId="{525C74F3-6B75-8244-9B8B-1341CE7FB061}"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B56F45-0623-4814-8EBE-9AAB71DC58D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525C74F3-6B75-8244-9B8B-1341CE7FB061}" type="pres">
      <dgm:prSet presAssocID="{B4B56F45-0623-4814-8EBE-9AAB71DC58D7}" presName="Name0" presStyleCnt="0">
        <dgm:presLayoutVars>
          <dgm:dir/>
          <dgm:animLvl val="lvl"/>
          <dgm:resizeHandles val="exact"/>
        </dgm:presLayoutVars>
      </dgm:prSet>
      <dgm:spPr/>
    </dgm:pt>
  </dgm:ptLst>
  <dgm:cxnLst>
    <dgm:cxn modelId="{7D23F3DF-D35E-2B4B-B1B0-6E5261B97C4B}" type="presOf" srcId="{B4B56F45-0623-4814-8EBE-9AAB71DC58D7}" destId="{525C74F3-6B75-8244-9B8B-1341CE7FB061}"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B56F45-0623-4814-8EBE-9AAB71DC58D7}" type="doc">
      <dgm:prSet loTypeId="urn:microsoft.com/office/officeart/2005/8/layout/process4" loCatId="process" qsTypeId="urn:microsoft.com/office/officeart/2005/8/quickstyle/3d2" qsCatId="3D" csTypeId="urn:microsoft.com/office/officeart/2005/8/colors/accent3_4" csCatId="accent3" phldr="1"/>
      <dgm:spPr/>
      <dgm:t>
        <a:bodyPr/>
        <a:lstStyle/>
        <a:p>
          <a:endParaRPr lang="en-US"/>
        </a:p>
      </dgm:t>
    </dgm:pt>
    <dgm:pt modelId="{F1D1E22B-23F1-453F-8C62-34D43FD447C1}">
      <dgm:prSet/>
      <dgm:spPr/>
      <dgm:t>
        <a:bodyPr/>
        <a:lstStyle/>
        <a:p>
          <a:r>
            <a:rPr lang="en-US" dirty="0"/>
            <a:t>会计</a:t>
          </a:r>
        </a:p>
      </dgm:t>
    </dgm:pt>
    <dgm:pt modelId="{9FDED530-AF47-404F-A971-E3701C565003}" type="parTrans" cxnId="{3959DC95-DB4D-46EE-9539-18091E1F6E7D}">
      <dgm:prSet/>
      <dgm:spPr/>
      <dgm:t>
        <a:bodyPr/>
        <a:lstStyle/>
        <a:p>
          <a:endParaRPr lang="en-US"/>
        </a:p>
      </dgm:t>
    </dgm:pt>
    <dgm:pt modelId="{F1AF8EBA-2F07-450A-9C87-87692760A06D}" type="sibTrans" cxnId="{3959DC95-DB4D-46EE-9539-18091E1F6E7D}">
      <dgm:prSet/>
      <dgm:spPr/>
      <dgm:t>
        <a:bodyPr/>
        <a:lstStyle/>
        <a:p>
          <a:endParaRPr lang="en-US"/>
        </a:p>
      </dgm:t>
    </dgm:pt>
    <dgm:pt modelId="{FBC3A565-5944-4A94-8D59-7FBB98458F95}">
      <dgm:prSet/>
      <dgm:spPr/>
      <dgm:t>
        <a:bodyPr/>
        <a:lstStyle/>
        <a:p>
          <a:r>
            <a:rPr lang="zh-CN" altLang="en-US" i="0" dirty="0"/>
            <a:t>会计专业是针对专业会计师（包括从事公共会计工作的会计师）的系列课程。 它涵盖会计理论、联邦税收、数据驱动环境中的审计、法务会计以及欺诈检测和调查。 该专业还满足注册会计师执照 </a:t>
          </a:r>
          <a:r>
            <a:rPr lang="en-US" altLang="zh-CN" i="0" dirty="0"/>
            <a:t>150 </a:t>
          </a:r>
          <a:r>
            <a:rPr lang="zh-CN" altLang="en-US" i="0" dirty="0"/>
            <a:t>学分的要求，并帮助考生准备注册会计师考试。</a:t>
          </a:r>
          <a:endParaRPr lang="en-US" dirty="0"/>
        </a:p>
      </dgm:t>
    </dgm:pt>
    <dgm:pt modelId="{97AF7378-D1B9-491F-B684-70BAC324224E}" type="parTrans" cxnId="{8CE247EF-C87A-4290-B312-BC6C91D8C3CB}">
      <dgm:prSet/>
      <dgm:spPr/>
      <dgm:t>
        <a:bodyPr/>
        <a:lstStyle/>
        <a:p>
          <a:endParaRPr lang="en-US"/>
        </a:p>
      </dgm:t>
    </dgm:pt>
    <dgm:pt modelId="{E7C04956-50CD-4F72-923B-1BB2ADA2A868}" type="sibTrans" cxnId="{8CE247EF-C87A-4290-B312-BC6C91D8C3CB}">
      <dgm:prSet/>
      <dgm:spPr/>
      <dgm:t>
        <a:bodyPr/>
        <a:lstStyle/>
        <a:p>
          <a:endParaRPr lang="en-US"/>
        </a:p>
      </dgm:t>
    </dgm:pt>
    <dgm:pt modelId="{525C74F3-6B75-8244-9B8B-1341CE7FB061}" type="pres">
      <dgm:prSet presAssocID="{B4B56F45-0623-4814-8EBE-9AAB71DC58D7}" presName="Name0" presStyleCnt="0">
        <dgm:presLayoutVars>
          <dgm:dir/>
          <dgm:animLvl val="lvl"/>
          <dgm:resizeHandles val="exact"/>
        </dgm:presLayoutVars>
      </dgm:prSet>
      <dgm:spPr/>
    </dgm:pt>
    <dgm:pt modelId="{54B34A7E-A197-0B4B-B2CB-6B94ABE8F30E}" type="pres">
      <dgm:prSet presAssocID="{F1D1E22B-23F1-453F-8C62-34D43FD447C1}" presName="boxAndChildren" presStyleCnt="0"/>
      <dgm:spPr/>
    </dgm:pt>
    <dgm:pt modelId="{EBACCC69-EAEF-914B-8991-D8C70A5F30E7}" type="pres">
      <dgm:prSet presAssocID="{F1D1E22B-23F1-453F-8C62-34D43FD447C1}" presName="parentTextBox" presStyleLbl="node1" presStyleIdx="0" presStyleCnt="1"/>
      <dgm:spPr/>
    </dgm:pt>
    <dgm:pt modelId="{4747A172-F84C-4748-8605-08CFC0A6F855}" type="pres">
      <dgm:prSet presAssocID="{F1D1E22B-23F1-453F-8C62-34D43FD447C1}" presName="entireBox" presStyleLbl="node1" presStyleIdx="0" presStyleCnt="1" custLinFactX="-15288" custLinFactNeighborX="-100000" custLinFactNeighborY="40000"/>
      <dgm:spPr/>
    </dgm:pt>
    <dgm:pt modelId="{B16ADDAB-2B8F-BC4A-948D-3ED053E5EDE9}" type="pres">
      <dgm:prSet presAssocID="{F1D1E22B-23F1-453F-8C62-34D43FD447C1}" presName="descendantBox" presStyleCnt="0"/>
      <dgm:spPr/>
    </dgm:pt>
    <dgm:pt modelId="{86311729-39DF-8843-8D7A-3124C80AA9A4}" type="pres">
      <dgm:prSet presAssocID="{FBC3A565-5944-4A94-8D59-7FBB98458F95}" presName="childTextBox" presStyleLbl="fgAccFollowNode1" presStyleIdx="0" presStyleCnt="1">
        <dgm:presLayoutVars>
          <dgm:bulletEnabled val="1"/>
        </dgm:presLayoutVars>
      </dgm:prSet>
      <dgm:spPr/>
    </dgm:pt>
  </dgm:ptLst>
  <dgm:cxnLst>
    <dgm:cxn modelId="{BB6FA917-4CAA-404F-9812-67CA24F457DA}" type="presOf" srcId="{F1D1E22B-23F1-453F-8C62-34D43FD447C1}" destId="{4747A172-F84C-4748-8605-08CFC0A6F855}" srcOrd="1" destOrd="0" presId="urn:microsoft.com/office/officeart/2005/8/layout/process4"/>
    <dgm:cxn modelId="{7349BC1B-EAEF-8E4A-B7EC-D61A34318227}" type="presOf" srcId="{F1D1E22B-23F1-453F-8C62-34D43FD447C1}" destId="{EBACCC69-EAEF-914B-8991-D8C70A5F30E7}" srcOrd="0" destOrd="0" presId="urn:microsoft.com/office/officeart/2005/8/layout/process4"/>
    <dgm:cxn modelId="{D6F4262E-A527-E644-A0BF-077910E30856}" type="presOf" srcId="{FBC3A565-5944-4A94-8D59-7FBB98458F95}" destId="{86311729-39DF-8843-8D7A-3124C80AA9A4}" srcOrd="0" destOrd="0" presId="urn:microsoft.com/office/officeart/2005/8/layout/process4"/>
    <dgm:cxn modelId="{3959DC95-DB4D-46EE-9539-18091E1F6E7D}" srcId="{B4B56F45-0623-4814-8EBE-9AAB71DC58D7}" destId="{F1D1E22B-23F1-453F-8C62-34D43FD447C1}" srcOrd="0" destOrd="0" parTransId="{9FDED530-AF47-404F-A971-E3701C565003}" sibTransId="{F1AF8EBA-2F07-450A-9C87-87692760A06D}"/>
    <dgm:cxn modelId="{7D23F3DF-D35E-2B4B-B1B0-6E5261B97C4B}" type="presOf" srcId="{B4B56F45-0623-4814-8EBE-9AAB71DC58D7}" destId="{525C74F3-6B75-8244-9B8B-1341CE7FB061}" srcOrd="0" destOrd="0" presId="urn:microsoft.com/office/officeart/2005/8/layout/process4"/>
    <dgm:cxn modelId="{8CE247EF-C87A-4290-B312-BC6C91D8C3CB}" srcId="{F1D1E22B-23F1-453F-8C62-34D43FD447C1}" destId="{FBC3A565-5944-4A94-8D59-7FBB98458F95}" srcOrd="0" destOrd="0" parTransId="{97AF7378-D1B9-491F-B684-70BAC324224E}" sibTransId="{E7C04956-50CD-4F72-923B-1BB2ADA2A868}"/>
    <dgm:cxn modelId="{C43FC3FB-8CD1-3847-B1CC-38E9A1F186FE}" type="presParOf" srcId="{525C74F3-6B75-8244-9B8B-1341CE7FB061}" destId="{54B34A7E-A197-0B4B-B2CB-6B94ABE8F30E}" srcOrd="0" destOrd="0" presId="urn:microsoft.com/office/officeart/2005/8/layout/process4"/>
    <dgm:cxn modelId="{618ADD02-48E1-E242-9FEB-A9F73F492257}" type="presParOf" srcId="{54B34A7E-A197-0B4B-B2CB-6B94ABE8F30E}" destId="{EBACCC69-EAEF-914B-8991-D8C70A5F30E7}" srcOrd="0" destOrd="0" presId="urn:microsoft.com/office/officeart/2005/8/layout/process4"/>
    <dgm:cxn modelId="{ADAD8ABD-CF1A-9D44-9C4F-EB5F716EDD1A}" type="presParOf" srcId="{54B34A7E-A197-0B4B-B2CB-6B94ABE8F30E}" destId="{4747A172-F84C-4748-8605-08CFC0A6F855}" srcOrd="1" destOrd="0" presId="urn:microsoft.com/office/officeart/2005/8/layout/process4"/>
    <dgm:cxn modelId="{6DB620DD-7554-B843-AFFA-C4BA4567C9F5}" type="presParOf" srcId="{54B34A7E-A197-0B4B-B2CB-6B94ABE8F30E}" destId="{B16ADDAB-2B8F-BC4A-948D-3ED053E5EDE9}" srcOrd="2" destOrd="0" presId="urn:microsoft.com/office/officeart/2005/8/layout/process4"/>
    <dgm:cxn modelId="{D294BEB4-539E-4642-8F8D-2C3CAE890DB9}" type="presParOf" srcId="{B16ADDAB-2B8F-BC4A-948D-3ED053E5EDE9}" destId="{86311729-39DF-8843-8D7A-3124C80AA9A4}"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0CB725-C2D7-4672-9B86-1AD8F98F54A9}" type="doc">
      <dgm:prSet loTypeId="urn:microsoft.com/office/officeart/2005/8/layout/process4" loCatId="process" qsTypeId="urn:microsoft.com/office/officeart/2005/8/quickstyle/3d2" qsCatId="3D" csTypeId="urn:microsoft.com/office/officeart/2005/8/colors/accent3_4" csCatId="accent3" phldr="1"/>
      <dgm:spPr/>
      <dgm:t>
        <a:bodyPr/>
        <a:lstStyle/>
        <a:p>
          <a:endParaRPr lang="en-US"/>
        </a:p>
      </dgm:t>
    </dgm:pt>
    <dgm:pt modelId="{36B0AEBB-C9D7-469D-ABDF-D1F7FE2B43A9}">
      <dgm:prSet/>
      <dgm:spPr/>
      <dgm:t>
        <a:bodyPr/>
        <a:lstStyle/>
        <a:p>
          <a:r>
            <a:rPr lang="en-US" dirty="0">
              <a:latin typeface="+mn-lt"/>
              <a:cs typeface="Arial" panose="020B0604020202020204" pitchFamily="34" charset="0"/>
            </a:rPr>
            <a:t>财务管理</a:t>
          </a:r>
        </a:p>
      </dgm:t>
    </dgm:pt>
    <dgm:pt modelId="{7BCF50EC-F7D5-4A13-A56C-C3B5F044F614}" type="parTrans" cxnId="{E97EAE19-EC47-492F-A980-E64FA56005EB}">
      <dgm:prSet/>
      <dgm:spPr/>
      <dgm:t>
        <a:bodyPr/>
        <a:lstStyle/>
        <a:p>
          <a:endParaRPr lang="en-US"/>
        </a:p>
      </dgm:t>
    </dgm:pt>
    <dgm:pt modelId="{3789DB26-BF6F-499A-84A8-4E81EB04B1A5}" type="sibTrans" cxnId="{E97EAE19-EC47-492F-A980-E64FA56005EB}">
      <dgm:prSet/>
      <dgm:spPr/>
      <dgm:t>
        <a:bodyPr/>
        <a:lstStyle/>
        <a:p>
          <a:endParaRPr lang="en-US"/>
        </a:p>
      </dgm:t>
    </dgm:pt>
    <dgm:pt modelId="{3848CD2D-6E13-40E8-AD9C-BE37611699A1}">
      <dgm:prSet/>
      <dgm:spPr/>
      <dgm:t>
        <a:bodyPr/>
        <a:lstStyle/>
        <a:p>
          <a:pPr algn="ctr"/>
          <a:r>
            <a:rPr lang="zh-CN" altLang="en-US" i="0" dirty="0"/>
            <a:t>财务管理专业旨在培训财务经理做出有效的决策。财务经理分析业务趋势，提供财务建议，制作财务报表，并制定战略以实现利润最大化。他们在各行各业工作，如银行业、制造业和保险业。包括主题，如金融风险管理，企业资金，资金来源和估值。它还涵盖了金融机构的结构和运作以及财务报表的分析。</a:t>
          </a:r>
          <a:endParaRPr lang="en-US" dirty="0"/>
        </a:p>
      </dgm:t>
    </dgm:pt>
    <dgm:pt modelId="{2AFDAEB6-B299-40CD-94E5-6194D05EC15D}" type="parTrans" cxnId="{FAE85948-E465-4416-B900-D36AD1BC15EC}">
      <dgm:prSet/>
      <dgm:spPr/>
      <dgm:t>
        <a:bodyPr/>
        <a:lstStyle/>
        <a:p>
          <a:endParaRPr lang="en-US"/>
        </a:p>
      </dgm:t>
    </dgm:pt>
    <dgm:pt modelId="{D4C80179-25BF-4C88-890C-145C161756D1}" type="sibTrans" cxnId="{FAE85948-E465-4416-B900-D36AD1BC15EC}">
      <dgm:prSet/>
      <dgm:spPr/>
      <dgm:t>
        <a:bodyPr/>
        <a:lstStyle/>
        <a:p>
          <a:endParaRPr lang="en-US"/>
        </a:p>
      </dgm:t>
    </dgm:pt>
    <dgm:pt modelId="{88FBF7EB-0BAA-9A49-9E4D-B6EFD9B0A78A}" type="pres">
      <dgm:prSet presAssocID="{280CB725-C2D7-4672-9B86-1AD8F98F54A9}" presName="Name0" presStyleCnt="0">
        <dgm:presLayoutVars>
          <dgm:dir/>
          <dgm:animLvl val="lvl"/>
          <dgm:resizeHandles val="exact"/>
        </dgm:presLayoutVars>
      </dgm:prSet>
      <dgm:spPr/>
    </dgm:pt>
    <dgm:pt modelId="{1B8DB662-EE3B-4B45-B34C-129DA5A8AB18}" type="pres">
      <dgm:prSet presAssocID="{36B0AEBB-C9D7-469D-ABDF-D1F7FE2B43A9}" presName="boxAndChildren" presStyleCnt="0"/>
      <dgm:spPr/>
    </dgm:pt>
    <dgm:pt modelId="{132128AF-1CCD-B14D-BC7C-413823EC8ECF}" type="pres">
      <dgm:prSet presAssocID="{36B0AEBB-C9D7-469D-ABDF-D1F7FE2B43A9}" presName="parentTextBox" presStyleLbl="node1" presStyleIdx="0" presStyleCnt="1"/>
      <dgm:spPr/>
    </dgm:pt>
    <dgm:pt modelId="{5E6CC519-ACA5-1348-B81D-442721B5A8B1}" type="pres">
      <dgm:prSet presAssocID="{36B0AEBB-C9D7-469D-ABDF-D1F7FE2B43A9}" presName="entireBox" presStyleLbl="node1" presStyleIdx="0" presStyleCnt="1"/>
      <dgm:spPr/>
    </dgm:pt>
    <dgm:pt modelId="{530B56C1-EAB4-7B4B-BAA2-854B6886D0C0}" type="pres">
      <dgm:prSet presAssocID="{36B0AEBB-C9D7-469D-ABDF-D1F7FE2B43A9}" presName="descendantBox" presStyleCnt="0"/>
      <dgm:spPr/>
    </dgm:pt>
    <dgm:pt modelId="{39607DD7-244A-754D-816B-D7C605F4DED5}" type="pres">
      <dgm:prSet presAssocID="{3848CD2D-6E13-40E8-AD9C-BE37611699A1}" presName="childTextBox" presStyleLbl="fgAccFollowNode1" presStyleIdx="0" presStyleCnt="1">
        <dgm:presLayoutVars>
          <dgm:bulletEnabled val="1"/>
        </dgm:presLayoutVars>
      </dgm:prSet>
      <dgm:spPr/>
    </dgm:pt>
  </dgm:ptLst>
  <dgm:cxnLst>
    <dgm:cxn modelId="{E97EAE19-EC47-492F-A980-E64FA56005EB}" srcId="{280CB725-C2D7-4672-9B86-1AD8F98F54A9}" destId="{36B0AEBB-C9D7-469D-ABDF-D1F7FE2B43A9}" srcOrd="0" destOrd="0" parTransId="{7BCF50EC-F7D5-4A13-A56C-C3B5F044F614}" sibTransId="{3789DB26-BF6F-499A-84A8-4E81EB04B1A5}"/>
    <dgm:cxn modelId="{FAE85948-E465-4416-B900-D36AD1BC15EC}" srcId="{36B0AEBB-C9D7-469D-ABDF-D1F7FE2B43A9}" destId="{3848CD2D-6E13-40E8-AD9C-BE37611699A1}" srcOrd="0" destOrd="0" parTransId="{2AFDAEB6-B299-40CD-94E5-6194D05EC15D}" sibTransId="{D4C80179-25BF-4C88-890C-145C161756D1}"/>
    <dgm:cxn modelId="{DFF08DB2-506F-2E46-8FB4-AC071F48A0F8}" type="presOf" srcId="{3848CD2D-6E13-40E8-AD9C-BE37611699A1}" destId="{39607DD7-244A-754D-816B-D7C605F4DED5}" srcOrd="0" destOrd="0" presId="urn:microsoft.com/office/officeart/2005/8/layout/process4"/>
    <dgm:cxn modelId="{7E7EC1C3-FF60-4443-B501-630A81CAB0FF}" type="presOf" srcId="{280CB725-C2D7-4672-9B86-1AD8F98F54A9}" destId="{88FBF7EB-0BAA-9A49-9E4D-B6EFD9B0A78A}" srcOrd="0" destOrd="0" presId="urn:microsoft.com/office/officeart/2005/8/layout/process4"/>
    <dgm:cxn modelId="{63A096EB-A7CE-9745-86C3-FB7B23D36CC5}" type="presOf" srcId="{36B0AEBB-C9D7-469D-ABDF-D1F7FE2B43A9}" destId="{132128AF-1CCD-B14D-BC7C-413823EC8ECF}" srcOrd="0" destOrd="0" presId="urn:microsoft.com/office/officeart/2005/8/layout/process4"/>
    <dgm:cxn modelId="{0F371CF2-174F-934A-AC74-2E58B9DBEF1A}" type="presOf" srcId="{36B0AEBB-C9D7-469D-ABDF-D1F7FE2B43A9}" destId="{5E6CC519-ACA5-1348-B81D-442721B5A8B1}" srcOrd="1" destOrd="0" presId="urn:microsoft.com/office/officeart/2005/8/layout/process4"/>
    <dgm:cxn modelId="{7770C11E-65A7-3044-906B-B75949667995}" type="presParOf" srcId="{88FBF7EB-0BAA-9A49-9E4D-B6EFD9B0A78A}" destId="{1B8DB662-EE3B-4B45-B34C-129DA5A8AB18}" srcOrd="0" destOrd="0" presId="urn:microsoft.com/office/officeart/2005/8/layout/process4"/>
    <dgm:cxn modelId="{34D94B29-50BC-A845-8CE6-713A94704C67}" type="presParOf" srcId="{1B8DB662-EE3B-4B45-B34C-129DA5A8AB18}" destId="{132128AF-1CCD-B14D-BC7C-413823EC8ECF}" srcOrd="0" destOrd="0" presId="urn:microsoft.com/office/officeart/2005/8/layout/process4"/>
    <dgm:cxn modelId="{5D1C9EAB-C750-3C42-8E43-890AA2E4DFE6}" type="presParOf" srcId="{1B8DB662-EE3B-4B45-B34C-129DA5A8AB18}" destId="{5E6CC519-ACA5-1348-B81D-442721B5A8B1}" srcOrd="1" destOrd="0" presId="urn:microsoft.com/office/officeart/2005/8/layout/process4"/>
    <dgm:cxn modelId="{2A09262E-BCA3-C84A-B3AB-F9F0857D8E78}" type="presParOf" srcId="{1B8DB662-EE3B-4B45-B34C-129DA5A8AB18}" destId="{530B56C1-EAB4-7B4B-BAA2-854B6886D0C0}" srcOrd="2" destOrd="0" presId="urn:microsoft.com/office/officeart/2005/8/layout/process4"/>
    <dgm:cxn modelId="{43423A03-2B12-C643-8E2C-B8884F505F04}" type="presParOf" srcId="{530B56C1-EAB4-7B4B-BAA2-854B6886D0C0}" destId="{39607DD7-244A-754D-816B-D7C605F4DED5}"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280CB725-C2D7-4672-9B86-1AD8F98F54A9}" type="doc">
      <dgm:prSet loTypeId="urn:microsoft.com/office/officeart/2005/8/layout/process4" loCatId="process" qsTypeId="urn:microsoft.com/office/officeart/2005/8/quickstyle/3d3" qsCatId="3D" csTypeId="urn:microsoft.com/office/officeart/2005/8/colors/accent3_4" csCatId="accent3" phldr="1"/>
      <dgm:spPr/>
      <dgm:t>
        <a:bodyPr/>
        <a:lstStyle/>
        <a:p>
          <a:endParaRPr lang="en-US"/>
        </a:p>
      </dgm:t>
    </dgm:pt>
    <dgm:pt modelId="{36B0AEBB-C9D7-469D-ABDF-D1F7FE2B43A9}">
      <dgm:prSet/>
      <dgm:spPr/>
      <dgm:t>
        <a:bodyPr/>
        <a:lstStyle/>
        <a:p>
          <a:r>
            <a:rPr lang="en-US" b="1" i="0" dirty="0"/>
            <a:t>医疗保健管理</a:t>
          </a:r>
        </a:p>
      </dgm:t>
    </dgm:pt>
    <dgm:pt modelId="{7BCF50EC-F7D5-4A13-A56C-C3B5F044F614}" type="parTrans" cxnId="{E97EAE19-EC47-492F-A980-E64FA56005EB}">
      <dgm:prSet/>
      <dgm:spPr/>
      <dgm:t>
        <a:bodyPr/>
        <a:lstStyle/>
        <a:p>
          <a:endParaRPr lang="en-US"/>
        </a:p>
      </dgm:t>
    </dgm:pt>
    <dgm:pt modelId="{3789DB26-BF6F-499A-84A8-4E81EB04B1A5}" type="sibTrans" cxnId="{E97EAE19-EC47-492F-A980-E64FA56005EB}">
      <dgm:prSet/>
      <dgm:spPr/>
      <dgm:t>
        <a:bodyPr/>
        <a:lstStyle/>
        <a:p>
          <a:endParaRPr lang="en-US"/>
        </a:p>
      </dgm:t>
    </dgm:pt>
    <dgm:pt modelId="{3848CD2D-6E13-40E8-AD9C-BE37611699A1}">
      <dgm:prSet/>
      <dgm:spPr/>
      <dgm:t>
        <a:bodyPr/>
        <a:lstStyle/>
        <a:p>
          <a:r>
            <a:rPr lang="zh-CN" altLang="en-US" i="0" u="none" strike="noStrike" dirty="0">
              <a:effectLst/>
              <a:latin typeface="YAFLd8sKbwc 2"/>
            </a:rPr>
            <a:t>医疗保健管理专业为监督和管理医疗保健设施、部门和组织的医疗保健管理者提供有关基本主题领域的课程。 它涵盖了广泛的医疗保健系统和整体医疗保健环境，包括政府监管、经济因素和数据丰富的健康信息学领域。 该计划采用实际案例研究来展示如何应用职能学科来有效管理医疗保健组织。</a:t>
          </a:r>
          <a:endParaRPr lang="en-US" dirty="0"/>
        </a:p>
      </dgm:t>
    </dgm:pt>
    <dgm:pt modelId="{2AFDAEB6-B299-40CD-94E5-6194D05EC15D}" type="parTrans" cxnId="{FAE85948-E465-4416-B900-D36AD1BC15EC}">
      <dgm:prSet/>
      <dgm:spPr/>
      <dgm:t>
        <a:bodyPr/>
        <a:lstStyle/>
        <a:p>
          <a:endParaRPr lang="en-US"/>
        </a:p>
      </dgm:t>
    </dgm:pt>
    <dgm:pt modelId="{D4C80179-25BF-4C88-890C-145C161756D1}" type="sibTrans" cxnId="{FAE85948-E465-4416-B900-D36AD1BC15EC}">
      <dgm:prSet/>
      <dgm:spPr/>
      <dgm:t>
        <a:bodyPr/>
        <a:lstStyle/>
        <a:p>
          <a:endParaRPr lang="en-US"/>
        </a:p>
      </dgm:t>
    </dgm:pt>
    <dgm:pt modelId="{88FBF7EB-0BAA-9A49-9E4D-B6EFD9B0A78A}" type="pres">
      <dgm:prSet presAssocID="{280CB725-C2D7-4672-9B86-1AD8F98F54A9}" presName="Name0" presStyleCnt="0">
        <dgm:presLayoutVars>
          <dgm:dir/>
          <dgm:animLvl val="lvl"/>
          <dgm:resizeHandles val="exact"/>
        </dgm:presLayoutVars>
      </dgm:prSet>
      <dgm:spPr/>
    </dgm:pt>
    <dgm:pt modelId="{1B8DB662-EE3B-4B45-B34C-129DA5A8AB18}" type="pres">
      <dgm:prSet presAssocID="{36B0AEBB-C9D7-469D-ABDF-D1F7FE2B43A9}" presName="boxAndChildren" presStyleCnt="0"/>
      <dgm:spPr/>
    </dgm:pt>
    <dgm:pt modelId="{132128AF-1CCD-B14D-BC7C-413823EC8ECF}" type="pres">
      <dgm:prSet presAssocID="{36B0AEBB-C9D7-469D-ABDF-D1F7FE2B43A9}" presName="parentTextBox" presStyleLbl="node1" presStyleIdx="0" presStyleCnt="1"/>
      <dgm:spPr/>
    </dgm:pt>
    <dgm:pt modelId="{5E6CC519-ACA5-1348-B81D-442721B5A8B1}" type="pres">
      <dgm:prSet presAssocID="{36B0AEBB-C9D7-469D-ABDF-D1F7FE2B43A9}" presName="entireBox" presStyleLbl="node1" presStyleIdx="0" presStyleCnt="1"/>
      <dgm:spPr/>
    </dgm:pt>
    <dgm:pt modelId="{530B56C1-EAB4-7B4B-BAA2-854B6886D0C0}" type="pres">
      <dgm:prSet presAssocID="{36B0AEBB-C9D7-469D-ABDF-D1F7FE2B43A9}" presName="descendantBox" presStyleCnt="0"/>
      <dgm:spPr/>
    </dgm:pt>
    <dgm:pt modelId="{39607DD7-244A-754D-816B-D7C605F4DED5}" type="pres">
      <dgm:prSet presAssocID="{3848CD2D-6E13-40E8-AD9C-BE37611699A1}" presName="childTextBox" presStyleLbl="fgAccFollowNode1" presStyleIdx="0" presStyleCnt="1">
        <dgm:presLayoutVars>
          <dgm:bulletEnabled val="1"/>
        </dgm:presLayoutVars>
      </dgm:prSet>
      <dgm:spPr/>
    </dgm:pt>
  </dgm:ptLst>
  <dgm:cxnLst>
    <dgm:cxn modelId="{E97EAE19-EC47-492F-A980-E64FA56005EB}" srcId="{280CB725-C2D7-4672-9B86-1AD8F98F54A9}" destId="{36B0AEBB-C9D7-469D-ABDF-D1F7FE2B43A9}" srcOrd="0" destOrd="0" parTransId="{7BCF50EC-F7D5-4A13-A56C-C3B5F044F614}" sibTransId="{3789DB26-BF6F-499A-84A8-4E81EB04B1A5}"/>
    <dgm:cxn modelId="{FAE85948-E465-4416-B900-D36AD1BC15EC}" srcId="{36B0AEBB-C9D7-469D-ABDF-D1F7FE2B43A9}" destId="{3848CD2D-6E13-40E8-AD9C-BE37611699A1}" srcOrd="0" destOrd="0" parTransId="{2AFDAEB6-B299-40CD-94E5-6194D05EC15D}" sibTransId="{D4C80179-25BF-4C88-890C-145C161756D1}"/>
    <dgm:cxn modelId="{DFF08DB2-506F-2E46-8FB4-AC071F48A0F8}" type="presOf" srcId="{3848CD2D-6E13-40E8-AD9C-BE37611699A1}" destId="{39607DD7-244A-754D-816B-D7C605F4DED5}" srcOrd="0" destOrd="0" presId="urn:microsoft.com/office/officeart/2005/8/layout/process4"/>
    <dgm:cxn modelId="{7E7EC1C3-FF60-4443-B501-630A81CAB0FF}" type="presOf" srcId="{280CB725-C2D7-4672-9B86-1AD8F98F54A9}" destId="{88FBF7EB-0BAA-9A49-9E4D-B6EFD9B0A78A}" srcOrd="0" destOrd="0" presId="urn:microsoft.com/office/officeart/2005/8/layout/process4"/>
    <dgm:cxn modelId="{63A096EB-A7CE-9745-86C3-FB7B23D36CC5}" type="presOf" srcId="{36B0AEBB-C9D7-469D-ABDF-D1F7FE2B43A9}" destId="{132128AF-1CCD-B14D-BC7C-413823EC8ECF}" srcOrd="0" destOrd="0" presId="urn:microsoft.com/office/officeart/2005/8/layout/process4"/>
    <dgm:cxn modelId="{0F371CF2-174F-934A-AC74-2E58B9DBEF1A}" type="presOf" srcId="{36B0AEBB-C9D7-469D-ABDF-D1F7FE2B43A9}" destId="{5E6CC519-ACA5-1348-B81D-442721B5A8B1}" srcOrd="1" destOrd="0" presId="urn:microsoft.com/office/officeart/2005/8/layout/process4"/>
    <dgm:cxn modelId="{7770C11E-65A7-3044-906B-B75949667995}" type="presParOf" srcId="{88FBF7EB-0BAA-9A49-9E4D-B6EFD9B0A78A}" destId="{1B8DB662-EE3B-4B45-B34C-129DA5A8AB18}" srcOrd="0" destOrd="0" presId="urn:microsoft.com/office/officeart/2005/8/layout/process4"/>
    <dgm:cxn modelId="{34D94B29-50BC-A845-8CE6-713A94704C67}" type="presParOf" srcId="{1B8DB662-EE3B-4B45-B34C-129DA5A8AB18}" destId="{132128AF-1CCD-B14D-BC7C-413823EC8ECF}" srcOrd="0" destOrd="0" presId="urn:microsoft.com/office/officeart/2005/8/layout/process4"/>
    <dgm:cxn modelId="{5D1C9EAB-C750-3C42-8E43-890AA2E4DFE6}" type="presParOf" srcId="{1B8DB662-EE3B-4B45-B34C-129DA5A8AB18}" destId="{5E6CC519-ACA5-1348-B81D-442721B5A8B1}" srcOrd="1" destOrd="0" presId="urn:microsoft.com/office/officeart/2005/8/layout/process4"/>
    <dgm:cxn modelId="{2A09262E-BCA3-C84A-B3AB-F9F0857D8E78}" type="presParOf" srcId="{1B8DB662-EE3B-4B45-B34C-129DA5A8AB18}" destId="{530B56C1-EAB4-7B4B-BAA2-854B6886D0C0}" srcOrd="2" destOrd="0" presId="urn:microsoft.com/office/officeart/2005/8/layout/process4"/>
    <dgm:cxn modelId="{43423A03-2B12-C643-8E2C-B8884F505F04}" type="presParOf" srcId="{530B56C1-EAB4-7B4B-BAA2-854B6886D0C0}" destId="{39607DD7-244A-754D-816B-D7C605F4DED5}"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80CB725-C2D7-4672-9B86-1AD8F98F54A9}" type="doc">
      <dgm:prSet loTypeId="urn:microsoft.com/office/officeart/2005/8/layout/process4" loCatId="process" qsTypeId="urn:microsoft.com/office/officeart/2005/8/quickstyle/3d3" qsCatId="3D" csTypeId="urn:microsoft.com/office/officeart/2005/8/colors/accent3_4" csCatId="accent3" phldr="1"/>
      <dgm:spPr/>
      <dgm:t>
        <a:bodyPr/>
        <a:lstStyle/>
        <a:p>
          <a:endParaRPr lang="en-US"/>
        </a:p>
      </dgm:t>
    </dgm:pt>
    <dgm:pt modelId="{36B0AEBB-C9D7-469D-ABDF-D1F7FE2B43A9}">
      <dgm:prSet/>
      <dgm:spPr/>
      <dgm:t>
        <a:bodyPr/>
        <a:lstStyle/>
        <a:p>
          <a:r>
            <a:rPr lang="zh-CN" altLang="en-US" b="1" i="0" dirty="0"/>
            <a:t>人力资源管理</a:t>
          </a:r>
          <a:endParaRPr lang="en-US" dirty="0"/>
        </a:p>
      </dgm:t>
    </dgm:pt>
    <dgm:pt modelId="{7BCF50EC-F7D5-4A13-A56C-C3B5F044F614}" type="parTrans" cxnId="{E97EAE19-EC47-492F-A980-E64FA56005EB}">
      <dgm:prSet/>
      <dgm:spPr/>
      <dgm:t>
        <a:bodyPr/>
        <a:lstStyle/>
        <a:p>
          <a:endParaRPr lang="en-US"/>
        </a:p>
      </dgm:t>
    </dgm:pt>
    <dgm:pt modelId="{3789DB26-BF6F-499A-84A8-4E81EB04B1A5}" type="sibTrans" cxnId="{E97EAE19-EC47-492F-A980-E64FA56005EB}">
      <dgm:prSet/>
      <dgm:spPr/>
      <dgm:t>
        <a:bodyPr/>
        <a:lstStyle/>
        <a:p>
          <a:endParaRPr lang="en-US"/>
        </a:p>
      </dgm:t>
    </dgm:pt>
    <dgm:pt modelId="{3848CD2D-6E13-40E8-AD9C-BE37611699A1}">
      <dgm:prSet/>
      <dgm:spPr/>
      <dgm:t>
        <a:bodyPr/>
        <a:lstStyle/>
        <a:p>
          <a:r>
            <a:rPr lang="zh-CN" altLang="en-US" dirty="0">
              <a:latin typeface="YAFLd8sKbwc 2"/>
            </a:rPr>
            <a:t>人力资源管理专业提供一套涵盖人力资源经理关注的学科领域的课程。 人力资源经理最大限度地提高组织员工的效率，制定薪酬制度，监督招聘流程，并管理许多其他与员工相关的问题。 人力资源管理专业提供一系列课程，涵盖薪酬和福利以及密切相关的员工招聘和选拔流程。 还探讨了数据分析和劳动力规划流程以及工作设计分析。 学生还扮演顾问的角色，使用交互式方法提供人力资源战略计划，以促进组织发展和绩效改进。</a:t>
          </a:r>
          <a:endParaRPr lang="en-US" dirty="0"/>
        </a:p>
      </dgm:t>
    </dgm:pt>
    <dgm:pt modelId="{2AFDAEB6-B299-40CD-94E5-6194D05EC15D}" type="parTrans" cxnId="{FAE85948-E465-4416-B900-D36AD1BC15EC}">
      <dgm:prSet/>
      <dgm:spPr/>
      <dgm:t>
        <a:bodyPr/>
        <a:lstStyle/>
        <a:p>
          <a:endParaRPr lang="en-US"/>
        </a:p>
      </dgm:t>
    </dgm:pt>
    <dgm:pt modelId="{D4C80179-25BF-4C88-890C-145C161756D1}" type="sibTrans" cxnId="{FAE85948-E465-4416-B900-D36AD1BC15EC}">
      <dgm:prSet/>
      <dgm:spPr/>
      <dgm:t>
        <a:bodyPr/>
        <a:lstStyle/>
        <a:p>
          <a:endParaRPr lang="en-US"/>
        </a:p>
      </dgm:t>
    </dgm:pt>
    <dgm:pt modelId="{88FBF7EB-0BAA-9A49-9E4D-B6EFD9B0A78A}" type="pres">
      <dgm:prSet presAssocID="{280CB725-C2D7-4672-9B86-1AD8F98F54A9}" presName="Name0" presStyleCnt="0">
        <dgm:presLayoutVars>
          <dgm:dir/>
          <dgm:animLvl val="lvl"/>
          <dgm:resizeHandles val="exact"/>
        </dgm:presLayoutVars>
      </dgm:prSet>
      <dgm:spPr/>
    </dgm:pt>
    <dgm:pt modelId="{1B8DB662-EE3B-4B45-B34C-129DA5A8AB18}" type="pres">
      <dgm:prSet presAssocID="{36B0AEBB-C9D7-469D-ABDF-D1F7FE2B43A9}" presName="boxAndChildren" presStyleCnt="0"/>
      <dgm:spPr/>
    </dgm:pt>
    <dgm:pt modelId="{132128AF-1CCD-B14D-BC7C-413823EC8ECF}" type="pres">
      <dgm:prSet presAssocID="{36B0AEBB-C9D7-469D-ABDF-D1F7FE2B43A9}" presName="parentTextBox" presStyleLbl="node1" presStyleIdx="0" presStyleCnt="1"/>
      <dgm:spPr/>
    </dgm:pt>
    <dgm:pt modelId="{5E6CC519-ACA5-1348-B81D-442721B5A8B1}" type="pres">
      <dgm:prSet presAssocID="{36B0AEBB-C9D7-469D-ABDF-D1F7FE2B43A9}" presName="entireBox" presStyleLbl="node1" presStyleIdx="0" presStyleCnt="1" custLinFactNeighborY="-5670"/>
      <dgm:spPr/>
    </dgm:pt>
    <dgm:pt modelId="{530B56C1-EAB4-7B4B-BAA2-854B6886D0C0}" type="pres">
      <dgm:prSet presAssocID="{36B0AEBB-C9D7-469D-ABDF-D1F7FE2B43A9}" presName="descendantBox" presStyleCnt="0"/>
      <dgm:spPr/>
    </dgm:pt>
    <dgm:pt modelId="{39607DD7-244A-754D-816B-D7C605F4DED5}" type="pres">
      <dgm:prSet presAssocID="{3848CD2D-6E13-40E8-AD9C-BE37611699A1}" presName="childTextBox" presStyleLbl="fgAccFollowNode1" presStyleIdx="0" presStyleCnt="1" custScaleY="123547">
        <dgm:presLayoutVars>
          <dgm:bulletEnabled val="1"/>
        </dgm:presLayoutVars>
      </dgm:prSet>
      <dgm:spPr/>
    </dgm:pt>
  </dgm:ptLst>
  <dgm:cxnLst>
    <dgm:cxn modelId="{E97EAE19-EC47-492F-A980-E64FA56005EB}" srcId="{280CB725-C2D7-4672-9B86-1AD8F98F54A9}" destId="{36B0AEBB-C9D7-469D-ABDF-D1F7FE2B43A9}" srcOrd="0" destOrd="0" parTransId="{7BCF50EC-F7D5-4A13-A56C-C3B5F044F614}" sibTransId="{3789DB26-BF6F-499A-84A8-4E81EB04B1A5}"/>
    <dgm:cxn modelId="{FAE85948-E465-4416-B900-D36AD1BC15EC}" srcId="{36B0AEBB-C9D7-469D-ABDF-D1F7FE2B43A9}" destId="{3848CD2D-6E13-40E8-AD9C-BE37611699A1}" srcOrd="0" destOrd="0" parTransId="{2AFDAEB6-B299-40CD-94E5-6194D05EC15D}" sibTransId="{D4C80179-25BF-4C88-890C-145C161756D1}"/>
    <dgm:cxn modelId="{DFF08DB2-506F-2E46-8FB4-AC071F48A0F8}" type="presOf" srcId="{3848CD2D-6E13-40E8-AD9C-BE37611699A1}" destId="{39607DD7-244A-754D-816B-D7C605F4DED5}" srcOrd="0" destOrd="0" presId="urn:microsoft.com/office/officeart/2005/8/layout/process4"/>
    <dgm:cxn modelId="{7E7EC1C3-FF60-4443-B501-630A81CAB0FF}" type="presOf" srcId="{280CB725-C2D7-4672-9B86-1AD8F98F54A9}" destId="{88FBF7EB-0BAA-9A49-9E4D-B6EFD9B0A78A}" srcOrd="0" destOrd="0" presId="urn:microsoft.com/office/officeart/2005/8/layout/process4"/>
    <dgm:cxn modelId="{63A096EB-A7CE-9745-86C3-FB7B23D36CC5}" type="presOf" srcId="{36B0AEBB-C9D7-469D-ABDF-D1F7FE2B43A9}" destId="{132128AF-1CCD-B14D-BC7C-413823EC8ECF}" srcOrd="0" destOrd="0" presId="urn:microsoft.com/office/officeart/2005/8/layout/process4"/>
    <dgm:cxn modelId="{0F371CF2-174F-934A-AC74-2E58B9DBEF1A}" type="presOf" srcId="{36B0AEBB-C9D7-469D-ABDF-D1F7FE2B43A9}" destId="{5E6CC519-ACA5-1348-B81D-442721B5A8B1}" srcOrd="1" destOrd="0" presId="urn:microsoft.com/office/officeart/2005/8/layout/process4"/>
    <dgm:cxn modelId="{7770C11E-65A7-3044-906B-B75949667995}" type="presParOf" srcId="{88FBF7EB-0BAA-9A49-9E4D-B6EFD9B0A78A}" destId="{1B8DB662-EE3B-4B45-B34C-129DA5A8AB18}" srcOrd="0" destOrd="0" presId="urn:microsoft.com/office/officeart/2005/8/layout/process4"/>
    <dgm:cxn modelId="{34D94B29-50BC-A845-8CE6-713A94704C67}" type="presParOf" srcId="{1B8DB662-EE3B-4B45-B34C-129DA5A8AB18}" destId="{132128AF-1CCD-B14D-BC7C-413823EC8ECF}" srcOrd="0" destOrd="0" presId="urn:microsoft.com/office/officeart/2005/8/layout/process4"/>
    <dgm:cxn modelId="{5D1C9EAB-C750-3C42-8E43-890AA2E4DFE6}" type="presParOf" srcId="{1B8DB662-EE3B-4B45-B34C-129DA5A8AB18}" destId="{5E6CC519-ACA5-1348-B81D-442721B5A8B1}" srcOrd="1" destOrd="0" presId="urn:microsoft.com/office/officeart/2005/8/layout/process4"/>
    <dgm:cxn modelId="{2A09262E-BCA3-C84A-B3AB-F9F0857D8E78}" type="presParOf" srcId="{1B8DB662-EE3B-4B45-B34C-129DA5A8AB18}" destId="{530B56C1-EAB4-7B4B-BAA2-854B6886D0C0}" srcOrd="2" destOrd="0" presId="urn:microsoft.com/office/officeart/2005/8/layout/process4"/>
    <dgm:cxn modelId="{43423A03-2B12-C643-8E2C-B8884F505F04}" type="presParOf" srcId="{530B56C1-EAB4-7B4B-BAA2-854B6886D0C0}" destId="{39607DD7-244A-754D-816B-D7C605F4DED5}" srcOrd="0" destOrd="0" presId="urn:microsoft.com/office/officeart/2005/8/layout/process4"/>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80CB725-C2D7-4672-9B86-1AD8F98F54A9}" type="doc">
      <dgm:prSet loTypeId="urn:microsoft.com/office/officeart/2005/8/layout/process4" loCatId="process" qsTypeId="urn:microsoft.com/office/officeart/2005/8/quickstyle/3d3" qsCatId="3D" csTypeId="urn:microsoft.com/office/officeart/2005/8/colors/accent3_4" csCatId="accent3" phldr="1"/>
      <dgm:spPr/>
      <dgm:t>
        <a:bodyPr/>
        <a:lstStyle/>
        <a:p>
          <a:endParaRPr lang="en-US"/>
        </a:p>
      </dgm:t>
    </dgm:pt>
    <dgm:pt modelId="{3848CD2D-6E13-40E8-AD9C-BE37611699A1}">
      <dgm:prSet/>
      <dgm:spPr/>
      <dgm:t>
        <a:bodyPr/>
        <a:lstStyle/>
        <a:p>
          <a:r>
            <a:rPr lang="zh-CN" altLang="en-US" i="0" u="none" strike="noStrike" dirty="0">
              <a:effectLst/>
              <a:latin typeface="+mn-lt"/>
            </a:rPr>
            <a:t>供应链管理专业方向包含一系列课程，侧重于与供应链经理和物流人员相关的主题。课程将探讨国内和国际供应链管理以及风险缓解所涉及的许多风险。通过案例研究等方式，涵盖采购策略、国际采购和全球供应链管理等内容。供应链物流的关键领域包括电子商务、第三方物流（</a:t>
          </a:r>
          <a:r>
            <a:rPr lang="en-US" altLang="zh-CN" i="0" u="none" strike="noStrike" dirty="0">
              <a:effectLst/>
              <a:latin typeface="+mn-lt"/>
            </a:rPr>
            <a:t>3PL</a:t>
          </a:r>
          <a:r>
            <a:rPr lang="zh-CN" altLang="en-US" i="0" u="none" strike="noStrike" dirty="0">
              <a:effectLst/>
              <a:latin typeface="+mn-lt"/>
            </a:rPr>
            <a:t>）、逆向物流，同时还涉及可持续发展、法律和环境挑战。通过供应链分析和数据分析进行数据驱动的决策，以及研究与供应链相关的主题，如区块链和人工智能等。</a:t>
          </a:r>
          <a:endParaRPr lang="en-US" dirty="0">
            <a:latin typeface="+mn-lt"/>
          </a:endParaRPr>
        </a:p>
      </dgm:t>
    </dgm:pt>
    <dgm:pt modelId="{2AFDAEB6-B299-40CD-94E5-6194D05EC15D}" type="parTrans" cxnId="{FAE85948-E465-4416-B900-D36AD1BC15EC}">
      <dgm:prSet/>
      <dgm:spPr/>
      <dgm:t>
        <a:bodyPr/>
        <a:lstStyle/>
        <a:p>
          <a:endParaRPr lang="en-US">
            <a:latin typeface="+mn-lt"/>
          </a:endParaRPr>
        </a:p>
      </dgm:t>
    </dgm:pt>
    <dgm:pt modelId="{D4C80179-25BF-4C88-890C-145C161756D1}" type="sibTrans" cxnId="{FAE85948-E465-4416-B900-D36AD1BC15EC}">
      <dgm:prSet/>
      <dgm:spPr/>
      <dgm:t>
        <a:bodyPr/>
        <a:lstStyle/>
        <a:p>
          <a:endParaRPr lang="en-US">
            <a:latin typeface="+mn-lt"/>
          </a:endParaRPr>
        </a:p>
      </dgm:t>
    </dgm:pt>
    <dgm:pt modelId="{36B0AEBB-C9D7-469D-ABDF-D1F7FE2B43A9}">
      <dgm:prSet/>
      <dgm:spPr/>
      <dgm:t>
        <a:bodyPr/>
        <a:lstStyle/>
        <a:p>
          <a:r>
            <a:rPr lang="zh-CN" altLang="en-US" b="1" i="0" u="none" strike="noStrike" dirty="0">
              <a:effectLst/>
              <a:latin typeface="+mn-lt"/>
              <a:cs typeface="Arial" panose="020B0604020202020204" pitchFamily="34" charset="0"/>
            </a:rPr>
            <a:t>供应链管理</a:t>
          </a:r>
          <a:endParaRPr lang="en-US" dirty="0">
            <a:latin typeface="+mn-lt"/>
            <a:cs typeface="Arial" panose="020B0604020202020204" pitchFamily="34" charset="0"/>
          </a:endParaRPr>
        </a:p>
      </dgm:t>
    </dgm:pt>
    <dgm:pt modelId="{3789DB26-BF6F-499A-84A8-4E81EB04B1A5}" type="sibTrans" cxnId="{E97EAE19-EC47-492F-A980-E64FA56005EB}">
      <dgm:prSet/>
      <dgm:spPr/>
      <dgm:t>
        <a:bodyPr/>
        <a:lstStyle/>
        <a:p>
          <a:endParaRPr lang="en-US">
            <a:latin typeface="+mn-lt"/>
          </a:endParaRPr>
        </a:p>
      </dgm:t>
    </dgm:pt>
    <dgm:pt modelId="{7BCF50EC-F7D5-4A13-A56C-C3B5F044F614}" type="parTrans" cxnId="{E97EAE19-EC47-492F-A980-E64FA56005EB}">
      <dgm:prSet/>
      <dgm:spPr/>
      <dgm:t>
        <a:bodyPr/>
        <a:lstStyle/>
        <a:p>
          <a:endParaRPr lang="en-US">
            <a:latin typeface="+mn-lt"/>
          </a:endParaRPr>
        </a:p>
      </dgm:t>
    </dgm:pt>
    <dgm:pt modelId="{88FBF7EB-0BAA-9A49-9E4D-B6EFD9B0A78A}" type="pres">
      <dgm:prSet presAssocID="{280CB725-C2D7-4672-9B86-1AD8F98F54A9}" presName="Name0" presStyleCnt="0">
        <dgm:presLayoutVars>
          <dgm:dir/>
          <dgm:animLvl val="lvl"/>
          <dgm:resizeHandles val="exact"/>
        </dgm:presLayoutVars>
      </dgm:prSet>
      <dgm:spPr/>
    </dgm:pt>
    <dgm:pt modelId="{1B8DB662-EE3B-4B45-B34C-129DA5A8AB18}" type="pres">
      <dgm:prSet presAssocID="{36B0AEBB-C9D7-469D-ABDF-D1F7FE2B43A9}" presName="boxAndChildren" presStyleCnt="0"/>
      <dgm:spPr/>
    </dgm:pt>
    <dgm:pt modelId="{132128AF-1CCD-B14D-BC7C-413823EC8ECF}" type="pres">
      <dgm:prSet presAssocID="{36B0AEBB-C9D7-469D-ABDF-D1F7FE2B43A9}" presName="parentTextBox" presStyleLbl="node1" presStyleIdx="0" presStyleCnt="1"/>
      <dgm:spPr/>
    </dgm:pt>
    <dgm:pt modelId="{5E6CC519-ACA5-1348-B81D-442721B5A8B1}" type="pres">
      <dgm:prSet presAssocID="{36B0AEBB-C9D7-469D-ABDF-D1F7FE2B43A9}" presName="entireBox" presStyleLbl="node1" presStyleIdx="0" presStyleCnt="1" custLinFactNeighborX="-115" custLinFactNeighborY="3425"/>
      <dgm:spPr/>
    </dgm:pt>
    <dgm:pt modelId="{530B56C1-EAB4-7B4B-BAA2-854B6886D0C0}" type="pres">
      <dgm:prSet presAssocID="{36B0AEBB-C9D7-469D-ABDF-D1F7FE2B43A9}" presName="descendantBox" presStyleCnt="0"/>
      <dgm:spPr/>
    </dgm:pt>
    <dgm:pt modelId="{39607DD7-244A-754D-816B-D7C605F4DED5}" type="pres">
      <dgm:prSet presAssocID="{3848CD2D-6E13-40E8-AD9C-BE37611699A1}" presName="childTextBox" presStyleLbl="fgAccFollowNode1" presStyleIdx="0" presStyleCnt="1" custScaleY="123547">
        <dgm:presLayoutVars>
          <dgm:bulletEnabled val="1"/>
        </dgm:presLayoutVars>
      </dgm:prSet>
      <dgm:spPr/>
    </dgm:pt>
  </dgm:ptLst>
  <dgm:cxnLst>
    <dgm:cxn modelId="{E97EAE19-EC47-492F-A980-E64FA56005EB}" srcId="{280CB725-C2D7-4672-9B86-1AD8F98F54A9}" destId="{36B0AEBB-C9D7-469D-ABDF-D1F7FE2B43A9}" srcOrd="0" destOrd="0" parTransId="{7BCF50EC-F7D5-4A13-A56C-C3B5F044F614}" sibTransId="{3789DB26-BF6F-499A-84A8-4E81EB04B1A5}"/>
    <dgm:cxn modelId="{FAE85948-E465-4416-B900-D36AD1BC15EC}" srcId="{36B0AEBB-C9D7-469D-ABDF-D1F7FE2B43A9}" destId="{3848CD2D-6E13-40E8-AD9C-BE37611699A1}" srcOrd="0" destOrd="0" parTransId="{2AFDAEB6-B299-40CD-94E5-6194D05EC15D}" sibTransId="{D4C80179-25BF-4C88-890C-145C161756D1}"/>
    <dgm:cxn modelId="{DFF08DB2-506F-2E46-8FB4-AC071F48A0F8}" type="presOf" srcId="{3848CD2D-6E13-40E8-AD9C-BE37611699A1}" destId="{39607DD7-244A-754D-816B-D7C605F4DED5}" srcOrd="0" destOrd="0" presId="urn:microsoft.com/office/officeart/2005/8/layout/process4"/>
    <dgm:cxn modelId="{7E7EC1C3-FF60-4443-B501-630A81CAB0FF}" type="presOf" srcId="{280CB725-C2D7-4672-9B86-1AD8F98F54A9}" destId="{88FBF7EB-0BAA-9A49-9E4D-B6EFD9B0A78A}" srcOrd="0" destOrd="0" presId="urn:microsoft.com/office/officeart/2005/8/layout/process4"/>
    <dgm:cxn modelId="{63A096EB-A7CE-9745-86C3-FB7B23D36CC5}" type="presOf" srcId="{36B0AEBB-C9D7-469D-ABDF-D1F7FE2B43A9}" destId="{132128AF-1CCD-B14D-BC7C-413823EC8ECF}" srcOrd="0" destOrd="0" presId="urn:microsoft.com/office/officeart/2005/8/layout/process4"/>
    <dgm:cxn modelId="{0F371CF2-174F-934A-AC74-2E58B9DBEF1A}" type="presOf" srcId="{36B0AEBB-C9D7-469D-ABDF-D1F7FE2B43A9}" destId="{5E6CC519-ACA5-1348-B81D-442721B5A8B1}" srcOrd="1" destOrd="0" presId="urn:microsoft.com/office/officeart/2005/8/layout/process4"/>
    <dgm:cxn modelId="{7770C11E-65A7-3044-906B-B75949667995}" type="presParOf" srcId="{88FBF7EB-0BAA-9A49-9E4D-B6EFD9B0A78A}" destId="{1B8DB662-EE3B-4B45-B34C-129DA5A8AB18}" srcOrd="0" destOrd="0" presId="urn:microsoft.com/office/officeart/2005/8/layout/process4"/>
    <dgm:cxn modelId="{34D94B29-50BC-A845-8CE6-713A94704C67}" type="presParOf" srcId="{1B8DB662-EE3B-4B45-B34C-129DA5A8AB18}" destId="{132128AF-1CCD-B14D-BC7C-413823EC8ECF}" srcOrd="0" destOrd="0" presId="urn:microsoft.com/office/officeart/2005/8/layout/process4"/>
    <dgm:cxn modelId="{5D1C9EAB-C750-3C42-8E43-890AA2E4DFE6}" type="presParOf" srcId="{1B8DB662-EE3B-4B45-B34C-129DA5A8AB18}" destId="{5E6CC519-ACA5-1348-B81D-442721B5A8B1}" srcOrd="1" destOrd="0" presId="urn:microsoft.com/office/officeart/2005/8/layout/process4"/>
    <dgm:cxn modelId="{2A09262E-BCA3-C84A-B3AB-F9F0857D8E78}" type="presParOf" srcId="{1B8DB662-EE3B-4B45-B34C-129DA5A8AB18}" destId="{530B56C1-EAB4-7B4B-BAA2-854B6886D0C0}" srcOrd="2" destOrd="0" presId="urn:microsoft.com/office/officeart/2005/8/layout/process4"/>
    <dgm:cxn modelId="{43423A03-2B12-C643-8E2C-B8884F505F04}" type="presParOf" srcId="{530B56C1-EAB4-7B4B-BAA2-854B6886D0C0}" destId="{39607DD7-244A-754D-816B-D7C605F4DED5}"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7A172-F84C-4748-8605-08CFC0A6F855}">
      <dsp:nvSpPr>
        <dsp:cNvPr id="0" name=""/>
        <dsp:cNvSpPr/>
      </dsp:nvSpPr>
      <dsp:spPr>
        <a:xfrm>
          <a:off x="0" y="0"/>
          <a:ext cx="5445252" cy="5046786"/>
        </a:xfrm>
        <a:prstGeom prst="rect">
          <a:avLst/>
        </a:prstGeom>
        <a:gradFill rotWithShape="0">
          <a:gsLst>
            <a:gs pos="0">
              <a:schemeClr val="accent3">
                <a:shade val="50000"/>
                <a:hueOff val="0"/>
                <a:satOff val="0"/>
                <a:lumOff val="0"/>
                <a:alphaOff val="0"/>
                <a:tint val="94000"/>
                <a:satMod val="100000"/>
                <a:lumMod val="104000"/>
              </a:schemeClr>
            </a:gs>
            <a:gs pos="69000">
              <a:schemeClr val="accent3">
                <a:shade val="50000"/>
                <a:hueOff val="0"/>
                <a:satOff val="0"/>
                <a:lumOff val="0"/>
                <a:alphaOff val="0"/>
                <a:shade val="86000"/>
                <a:satMod val="130000"/>
                <a:lumMod val="102000"/>
              </a:schemeClr>
            </a:gs>
            <a:gs pos="100000">
              <a:schemeClr val="accent3">
                <a:shade val="50000"/>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kern="1200" dirty="0"/>
            <a:t>会计</a:t>
          </a:r>
        </a:p>
      </dsp:txBody>
      <dsp:txXfrm>
        <a:off x="0" y="0"/>
        <a:ext cx="5445252" cy="2725264"/>
      </dsp:txXfrm>
    </dsp:sp>
    <dsp:sp modelId="{86311729-39DF-8843-8D7A-3124C80AA9A4}">
      <dsp:nvSpPr>
        <dsp:cNvPr id="0" name=""/>
        <dsp:cNvSpPr/>
      </dsp:nvSpPr>
      <dsp:spPr>
        <a:xfrm>
          <a:off x="0" y="2624328"/>
          <a:ext cx="5445252" cy="2321521"/>
        </a:xfrm>
        <a:prstGeom prst="rect">
          <a:avLst/>
        </a:prstGeom>
        <a:solidFill>
          <a:schemeClr val="accent3">
            <a:alpha val="90000"/>
            <a:tint val="55000"/>
            <a:hueOff val="0"/>
            <a:satOff val="0"/>
            <a:lumOff val="0"/>
            <a:alphaOff val="0"/>
          </a:schemeClr>
        </a:solidFill>
        <a:ln w="12700" cap="flat" cmpd="sng" algn="ctr">
          <a:solidFill>
            <a:schemeClr val="accent3">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zh-CN" altLang="en-US" sz="2200" i="0" kern="1200" dirty="0"/>
            <a:t>会计专业是针对专业会计师（包括从事公共会计工作的会计师）的系列课程。 它涵盖会计理论、联邦税收、数据驱动环境中的审计、法务会计以及欺诈检测和调查。 该专业还满足注册会计师执照 </a:t>
          </a:r>
          <a:r>
            <a:rPr lang="en-US" altLang="zh-CN" sz="2200" i="0" kern="1200" dirty="0"/>
            <a:t>150 </a:t>
          </a:r>
          <a:r>
            <a:rPr lang="zh-CN" altLang="en-US" sz="2200" i="0" kern="1200" dirty="0"/>
            <a:t>学分的要求，并帮助考生准备注册会计师考试。</a:t>
          </a:r>
          <a:endParaRPr lang="en-US" sz="2200" kern="1200" dirty="0"/>
        </a:p>
      </dsp:txBody>
      <dsp:txXfrm>
        <a:off x="0" y="2624328"/>
        <a:ext cx="5445252" cy="23215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CC519-ACA5-1348-B81D-442721B5A8B1}">
      <dsp:nvSpPr>
        <dsp:cNvPr id="0" name=""/>
        <dsp:cNvSpPr/>
      </dsp:nvSpPr>
      <dsp:spPr>
        <a:xfrm>
          <a:off x="0" y="0"/>
          <a:ext cx="5521569" cy="4994031"/>
        </a:xfrm>
        <a:prstGeom prst="rect">
          <a:avLst/>
        </a:prstGeom>
        <a:gradFill rotWithShape="0">
          <a:gsLst>
            <a:gs pos="0">
              <a:schemeClr val="accent3">
                <a:shade val="50000"/>
                <a:hueOff val="0"/>
                <a:satOff val="0"/>
                <a:lumOff val="0"/>
                <a:alphaOff val="0"/>
                <a:tint val="94000"/>
                <a:satMod val="100000"/>
                <a:lumMod val="104000"/>
              </a:schemeClr>
            </a:gs>
            <a:gs pos="69000">
              <a:schemeClr val="accent3">
                <a:shade val="50000"/>
                <a:hueOff val="0"/>
                <a:satOff val="0"/>
                <a:lumOff val="0"/>
                <a:alphaOff val="0"/>
                <a:shade val="86000"/>
                <a:satMod val="130000"/>
                <a:lumMod val="102000"/>
              </a:schemeClr>
            </a:gs>
            <a:gs pos="100000">
              <a:schemeClr val="accent3">
                <a:shade val="50000"/>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kern="1200" dirty="0">
              <a:latin typeface="+mn-lt"/>
              <a:cs typeface="Arial" panose="020B0604020202020204" pitchFamily="34" charset="0"/>
            </a:rPr>
            <a:t>财务管理</a:t>
          </a:r>
        </a:p>
      </dsp:txBody>
      <dsp:txXfrm>
        <a:off x="0" y="0"/>
        <a:ext cx="5521569" cy="2696776"/>
      </dsp:txXfrm>
    </dsp:sp>
    <dsp:sp modelId="{39607DD7-244A-754D-816B-D7C605F4DED5}">
      <dsp:nvSpPr>
        <dsp:cNvPr id="0" name=""/>
        <dsp:cNvSpPr/>
      </dsp:nvSpPr>
      <dsp:spPr>
        <a:xfrm>
          <a:off x="0" y="2596896"/>
          <a:ext cx="5521569" cy="2297254"/>
        </a:xfrm>
        <a:prstGeom prst="rect">
          <a:avLst/>
        </a:prstGeom>
        <a:solidFill>
          <a:schemeClr val="accent3">
            <a:alpha val="90000"/>
            <a:tint val="55000"/>
            <a:hueOff val="0"/>
            <a:satOff val="0"/>
            <a:lumOff val="0"/>
            <a:alphaOff val="0"/>
          </a:schemeClr>
        </a:solidFill>
        <a:ln w="12700" cap="flat" cmpd="sng" algn="ctr">
          <a:solidFill>
            <a:schemeClr val="accent3">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zh-CN" altLang="en-US" sz="2000" i="0" kern="1200" dirty="0"/>
            <a:t>财务管理专业旨在培训财务经理做出有效的决策。财务经理分析业务趋势，提供财务建议，制作财务报表，并制定战略以实现利润最大化。他们在各行各业工作，如银行业、制造业和保险业。包括主题，如金融风险管理，企业资金，资金来源和估值。它还涵盖了金融机构的结构和运作以及财务报表的分析。</a:t>
          </a:r>
          <a:endParaRPr lang="en-US" sz="2000" kern="1200" dirty="0"/>
        </a:p>
      </dsp:txBody>
      <dsp:txXfrm>
        <a:off x="0" y="2596896"/>
        <a:ext cx="5521569" cy="22972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CC519-ACA5-1348-B81D-442721B5A8B1}">
      <dsp:nvSpPr>
        <dsp:cNvPr id="0" name=""/>
        <dsp:cNvSpPr/>
      </dsp:nvSpPr>
      <dsp:spPr>
        <a:xfrm>
          <a:off x="0" y="0"/>
          <a:ext cx="5521569" cy="4994031"/>
        </a:xfrm>
        <a:prstGeom prst="rect">
          <a:avLst/>
        </a:prstGeom>
        <a:solidFill>
          <a:schemeClr val="accent3">
            <a:shade val="50000"/>
            <a:hueOff val="0"/>
            <a:satOff val="0"/>
            <a:lumOff val="0"/>
            <a:alphaOff val="0"/>
          </a:schemeClr>
        </a:solidFill>
        <a:ln>
          <a:noFill/>
        </a:ln>
        <a:effectLst>
          <a:outerShdw blurRad="50800" dist="38100" dir="5400000" sy="96000" rotWithShape="0">
            <a:srgbClr val="000000">
              <a:alpha val="54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3832" tIns="433832" rIns="433832" bIns="433832" numCol="1" spcCol="1270" anchor="ctr" anchorCtr="0">
          <a:noAutofit/>
        </a:bodyPr>
        <a:lstStyle/>
        <a:p>
          <a:pPr marL="0" lvl="0" indent="0" algn="ctr" defTabSz="2711450">
            <a:lnSpc>
              <a:spcPct val="90000"/>
            </a:lnSpc>
            <a:spcBef>
              <a:spcPct val="0"/>
            </a:spcBef>
            <a:spcAft>
              <a:spcPct val="35000"/>
            </a:spcAft>
            <a:buNone/>
          </a:pPr>
          <a:r>
            <a:rPr lang="en-US" sz="6100" b="1" i="0" kern="1200" dirty="0"/>
            <a:t>医疗保健管理</a:t>
          </a:r>
        </a:p>
      </dsp:txBody>
      <dsp:txXfrm>
        <a:off x="0" y="0"/>
        <a:ext cx="5521569" cy="2696776"/>
      </dsp:txXfrm>
    </dsp:sp>
    <dsp:sp modelId="{39607DD7-244A-754D-816B-D7C605F4DED5}">
      <dsp:nvSpPr>
        <dsp:cNvPr id="0" name=""/>
        <dsp:cNvSpPr/>
      </dsp:nvSpPr>
      <dsp:spPr>
        <a:xfrm>
          <a:off x="0" y="2596896"/>
          <a:ext cx="5521569" cy="2297254"/>
        </a:xfrm>
        <a:prstGeom prst="rect">
          <a:avLst/>
        </a:prstGeom>
        <a:solidFill>
          <a:schemeClr val="accent3">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zh-CN" altLang="en-US" sz="2100" i="0" u="none" strike="noStrike" kern="1200" dirty="0">
              <a:effectLst/>
              <a:latin typeface="YAFLd8sKbwc 2"/>
            </a:rPr>
            <a:t>医疗保健管理专业为监督和管理医疗保健设施、部门和组织的医疗保健管理者提供有关基本主题领域的课程。 它涵盖了广泛的医疗保健系统和整体医疗保健环境，包括政府监管、经济因素和数据丰富的健康信息学领域。 该计划采用实际案例研究来展示如何应用职能学科来有效管理医疗保健组织。</a:t>
          </a:r>
          <a:endParaRPr lang="en-US" sz="2100" kern="1200" dirty="0"/>
        </a:p>
      </dsp:txBody>
      <dsp:txXfrm>
        <a:off x="0" y="2596896"/>
        <a:ext cx="5521569" cy="22972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CC519-ACA5-1348-B81D-442721B5A8B1}">
      <dsp:nvSpPr>
        <dsp:cNvPr id="0" name=""/>
        <dsp:cNvSpPr/>
      </dsp:nvSpPr>
      <dsp:spPr>
        <a:xfrm>
          <a:off x="0" y="0"/>
          <a:ext cx="5521569" cy="5569836"/>
        </a:xfrm>
        <a:prstGeom prst="rect">
          <a:avLst/>
        </a:prstGeom>
        <a:solidFill>
          <a:schemeClr val="accent3">
            <a:shade val="50000"/>
            <a:hueOff val="0"/>
            <a:satOff val="0"/>
            <a:lumOff val="0"/>
            <a:alphaOff val="0"/>
          </a:schemeClr>
        </a:solidFill>
        <a:ln>
          <a:noFill/>
        </a:ln>
        <a:effectLst>
          <a:outerShdw blurRad="50800" dist="38100" dir="5400000" sy="96000" rotWithShape="0">
            <a:srgbClr val="000000">
              <a:alpha val="54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zh-CN" altLang="en-US" sz="6500" b="1" i="0" kern="1200" dirty="0"/>
            <a:t>人力资源管理</a:t>
          </a:r>
          <a:endParaRPr lang="en-US" sz="6500" kern="1200" dirty="0"/>
        </a:p>
      </dsp:txBody>
      <dsp:txXfrm>
        <a:off x="0" y="0"/>
        <a:ext cx="5521569" cy="3007711"/>
      </dsp:txXfrm>
    </dsp:sp>
    <dsp:sp modelId="{39607DD7-244A-754D-816B-D7C605F4DED5}">
      <dsp:nvSpPr>
        <dsp:cNvPr id="0" name=""/>
        <dsp:cNvSpPr/>
      </dsp:nvSpPr>
      <dsp:spPr>
        <a:xfrm>
          <a:off x="0" y="2595179"/>
          <a:ext cx="5521569" cy="3165428"/>
        </a:xfrm>
        <a:prstGeom prst="rect">
          <a:avLst/>
        </a:prstGeom>
        <a:solidFill>
          <a:schemeClr val="accent3">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YAFLd8sKbwc 2"/>
            </a:rPr>
            <a:t>人力资源管理专业提供一套涵盖人力资源经理关注的学科领域的课程。 人力资源经理最大限度地提高组织员工的效率，制定薪酬制度，监督招聘流程，并管理许多其他与员工相关的问题。 人力资源管理专业提供一系列课程，涵盖薪酬和福利以及密切相关的员工招聘和选拔流程。 还探讨了数据分析和劳动力规划流程以及工作设计分析。 学生还扮演顾问的角色，使用交互式方法提供人力资源战略计划，以促进组织发展和绩效改进。</a:t>
          </a:r>
          <a:endParaRPr lang="en-US" sz="2000" kern="1200" dirty="0"/>
        </a:p>
      </dsp:txBody>
      <dsp:txXfrm>
        <a:off x="0" y="2595179"/>
        <a:ext cx="5521569" cy="31654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CC519-ACA5-1348-B81D-442721B5A8B1}">
      <dsp:nvSpPr>
        <dsp:cNvPr id="0" name=""/>
        <dsp:cNvSpPr/>
      </dsp:nvSpPr>
      <dsp:spPr>
        <a:xfrm>
          <a:off x="0" y="181577"/>
          <a:ext cx="5667479" cy="5287234"/>
        </a:xfrm>
        <a:prstGeom prst="rect">
          <a:avLst/>
        </a:prstGeom>
        <a:solidFill>
          <a:schemeClr val="accent3">
            <a:shade val="50000"/>
            <a:hueOff val="0"/>
            <a:satOff val="0"/>
            <a:lumOff val="0"/>
            <a:alphaOff val="0"/>
          </a:schemeClr>
        </a:solidFill>
        <a:ln>
          <a:noFill/>
        </a:ln>
        <a:effectLst>
          <a:outerShdw blurRad="50800" dist="38100" dir="5400000" sy="96000" rotWithShape="0">
            <a:srgbClr val="000000">
              <a:alpha val="54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zh-CN" altLang="en-US" sz="6500" b="1" i="0" u="none" strike="noStrike" kern="1200" dirty="0">
              <a:effectLst/>
              <a:latin typeface="+mn-lt"/>
              <a:cs typeface="Arial" panose="020B0604020202020204" pitchFamily="34" charset="0"/>
            </a:rPr>
            <a:t>供应链管理</a:t>
          </a:r>
          <a:endParaRPr lang="en-US" sz="6500" kern="1200" dirty="0">
            <a:latin typeface="+mn-lt"/>
            <a:cs typeface="Arial" panose="020B0604020202020204" pitchFamily="34" charset="0"/>
          </a:endParaRPr>
        </a:p>
      </dsp:txBody>
      <dsp:txXfrm>
        <a:off x="0" y="181577"/>
        <a:ext cx="5667479" cy="2855106"/>
      </dsp:txXfrm>
    </dsp:sp>
    <dsp:sp modelId="{39607DD7-244A-754D-816B-D7C605F4DED5}">
      <dsp:nvSpPr>
        <dsp:cNvPr id="0" name=""/>
        <dsp:cNvSpPr/>
      </dsp:nvSpPr>
      <dsp:spPr>
        <a:xfrm>
          <a:off x="0" y="2463505"/>
          <a:ext cx="5667479" cy="3004820"/>
        </a:xfrm>
        <a:prstGeom prst="rect">
          <a:avLst/>
        </a:prstGeom>
        <a:solidFill>
          <a:schemeClr val="accent3">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zh-CN" altLang="en-US" sz="1900" i="0" u="none" strike="noStrike" kern="1200" dirty="0">
              <a:effectLst/>
              <a:latin typeface="+mn-lt"/>
            </a:rPr>
            <a:t>供应链管理专业方向包含一系列课程，侧重于与供应链经理和物流人员相关的主题。课程将探讨国内和国际供应链管理以及风险缓解所涉及的许多风险。通过案例研究等方式，涵盖采购策略、国际采购和全球供应链管理等内容。供应链物流的关键领域包括电子商务、第三方物流（</a:t>
          </a:r>
          <a:r>
            <a:rPr lang="en-US" altLang="zh-CN" sz="1900" i="0" u="none" strike="noStrike" kern="1200" dirty="0">
              <a:effectLst/>
              <a:latin typeface="+mn-lt"/>
            </a:rPr>
            <a:t>3PL</a:t>
          </a:r>
          <a:r>
            <a:rPr lang="zh-CN" altLang="en-US" sz="1900" i="0" u="none" strike="noStrike" kern="1200" dirty="0">
              <a:effectLst/>
              <a:latin typeface="+mn-lt"/>
            </a:rPr>
            <a:t>）、逆向物流，同时还涉及可持续发展、法律和环境挑战。通过供应链分析和数据分析进行数据驱动的决策，以及研究与供应链相关的主题，如区块链和人工智能等。</a:t>
          </a:r>
          <a:endParaRPr lang="en-US" sz="1900" kern="1200" dirty="0">
            <a:latin typeface="+mn-lt"/>
          </a:endParaRPr>
        </a:p>
      </dsp:txBody>
      <dsp:txXfrm>
        <a:off x="0" y="2463505"/>
        <a:ext cx="5667479" cy="300482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9/20/2023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9/20/2023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strike="noStrike" dirty="0">
                <a:solidFill>
                  <a:srgbClr val="000000"/>
                </a:solidFill>
                <a:effectLst/>
                <a:latin typeface="YAFLd8sKbwc 2"/>
              </a:rPr>
              <a:t>Possible Career: </a:t>
            </a:r>
          </a:p>
          <a:p>
            <a:endParaRPr lang="en-US" b="1" i="0" u="none" strike="noStrike" dirty="0">
              <a:solidFill>
                <a:srgbClr val="000000"/>
              </a:solidFill>
              <a:effectLst/>
              <a:latin typeface="YAFLd8sKbwc 2"/>
            </a:endParaRPr>
          </a:p>
          <a:p>
            <a:r>
              <a:rPr lang="en-US" i="0" u="none" strike="noStrike" dirty="0">
                <a:solidFill>
                  <a:srgbClr val="000000"/>
                </a:solidFill>
                <a:effectLst/>
                <a:latin typeface="YAFLd8sKbwc 2"/>
              </a:rPr>
              <a:t>Budget Analyst</a:t>
            </a:r>
          </a:p>
          <a:p>
            <a:r>
              <a:rPr lang="en-US" dirty="0">
                <a:solidFill>
                  <a:srgbClr val="000000"/>
                </a:solidFill>
                <a:latin typeface="YAFLd8sKbwc 2"/>
              </a:rPr>
              <a:t>Financial Analyst</a:t>
            </a:r>
          </a:p>
          <a:p>
            <a:r>
              <a:rPr lang="en-US" dirty="0">
                <a:solidFill>
                  <a:srgbClr val="000000"/>
                </a:solidFill>
                <a:effectLst/>
                <a:latin typeface="YAFLd8sKbwc 2"/>
              </a:rPr>
              <a:t>Financial Manager</a:t>
            </a:r>
          </a:p>
          <a:p>
            <a:r>
              <a:rPr lang="en-US" dirty="0">
                <a:solidFill>
                  <a:srgbClr val="000000"/>
                </a:solidFill>
                <a:latin typeface="YAFLd8sKbwc 2"/>
              </a:rPr>
              <a:t>Investment Banker</a:t>
            </a:r>
          </a:p>
          <a:p>
            <a:r>
              <a:rPr lang="en-US" dirty="0">
                <a:solidFill>
                  <a:srgbClr val="000000"/>
                </a:solidFill>
                <a:effectLst/>
                <a:latin typeface="YAFLd8sKbwc 2"/>
              </a:rPr>
              <a:t>Chief Financial Officer</a:t>
            </a:r>
          </a:p>
          <a:p>
            <a:endParaRPr lang="en-US" dirty="0">
              <a:solidFill>
                <a:srgbClr val="000000"/>
              </a:solidFill>
              <a:effectLst/>
              <a:latin typeface="YAFLd8sKbwc 2"/>
            </a:endParaRP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11</a:t>
            </a:fld>
            <a:endParaRPr lang="en-US"/>
          </a:p>
        </p:txBody>
      </p:sp>
    </p:spTree>
    <p:extLst>
      <p:ext uri="{BB962C8B-B14F-4D97-AF65-F5344CB8AC3E}">
        <p14:creationId xmlns:p14="http://schemas.microsoft.com/office/powerpoint/2010/main" val="3922704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12</a:t>
            </a:fld>
            <a:endParaRPr lang="en-US"/>
          </a:p>
        </p:txBody>
      </p:sp>
    </p:spTree>
    <p:extLst>
      <p:ext uri="{BB962C8B-B14F-4D97-AF65-F5344CB8AC3E}">
        <p14:creationId xmlns:p14="http://schemas.microsoft.com/office/powerpoint/2010/main" val="332477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13</a:t>
            </a:fld>
            <a:endParaRPr lang="en-US"/>
          </a:p>
        </p:txBody>
      </p:sp>
    </p:spTree>
    <p:extLst>
      <p:ext uri="{BB962C8B-B14F-4D97-AF65-F5344CB8AC3E}">
        <p14:creationId xmlns:p14="http://schemas.microsoft.com/office/powerpoint/2010/main" val="1863995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14</a:t>
            </a:fld>
            <a:endParaRPr lang="en-US"/>
          </a:p>
        </p:txBody>
      </p:sp>
    </p:spTree>
    <p:extLst>
      <p:ext uri="{BB962C8B-B14F-4D97-AF65-F5344CB8AC3E}">
        <p14:creationId xmlns:p14="http://schemas.microsoft.com/office/powerpoint/2010/main" val="2601006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15</a:t>
            </a:fld>
            <a:endParaRPr lang="en-US"/>
          </a:p>
        </p:txBody>
      </p:sp>
    </p:spTree>
    <p:extLst>
      <p:ext uri="{BB962C8B-B14F-4D97-AF65-F5344CB8AC3E}">
        <p14:creationId xmlns:p14="http://schemas.microsoft.com/office/powerpoint/2010/main" val="2605226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16</a:t>
            </a:fld>
            <a:endParaRPr lang="en-US"/>
          </a:p>
        </p:txBody>
      </p:sp>
    </p:spTree>
    <p:extLst>
      <p:ext uri="{BB962C8B-B14F-4D97-AF65-F5344CB8AC3E}">
        <p14:creationId xmlns:p14="http://schemas.microsoft.com/office/powerpoint/2010/main" val="728527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17</a:t>
            </a:fld>
            <a:endParaRPr lang="en-US"/>
          </a:p>
        </p:txBody>
      </p:sp>
    </p:spTree>
    <p:extLst>
      <p:ext uri="{BB962C8B-B14F-4D97-AF65-F5344CB8AC3E}">
        <p14:creationId xmlns:p14="http://schemas.microsoft.com/office/powerpoint/2010/main" val="4173151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18</a:t>
            </a:fld>
            <a:endParaRPr lang="en-US"/>
          </a:p>
        </p:txBody>
      </p:sp>
    </p:spTree>
    <p:extLst>
      <p:ext uri="{BB962C8B-B14F-4D97-AF65-F5344CB8AC3E}">
        <p14:creationId xmlns:p14="http://schemas.microsoft.com/office/powerpoint/2010/main" val="1839244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Berkeley is accredited by the same accrediting agency that accredits Columbia, NYU, Princeton, Cornell and Yale.</a:t>
            </a:r>
          </a:p>
          <a:p>
            <a:endParaRPr lang="en-US" dirty="0"/>
          </a:p>
          <a:p>
            <a:r>
              <a:rPr lang="en-US" dirty="0"/>
              <a:t>It is authorized to confer degrees in New Jersey by the Secretary of Higher Education of the State of New Jersey and by the New York State Board of Regents in New York.</a:t>
            </a:r>
          </a:p>
        </p:txBody>
      </p:sp>
      <p:sp>
        <p:nvSpPr>
          <p:cNvPr id="4" name="Slide Number Placeholder 3"/>
          <p:cNvSpPr>
            <a:spLocks noGrp="1"/>
          </p:cNvSpPr>
          <p:nvPr>
            <p:ph type="sldNum" sz="quarter" idx="5"/>
          </p:nvPr>
        </p:nvSpPr>
        <p:spPr/>
        <p:txBody>
          <a:bodyPr/>
          <a:lstStyle/>
          <a:p>
            <a:fld id="{D787A26E-239E-4D87-BD51-EA67518B5F57}" type="slidenum">
              <a:rPr lang="en-US" smtClean="0"/>
              <a:t>2</a:t>
            </a:fld>
            <a:endParaRPr lang="en-US" dirty="0"/>
          </a:p>
        </p:txBody>
      </p:sp>
    </p:spTree>
    <p:extLst>
      <p:ext uri="{BB962C8B-B14F-4D97-AF65-F5344CB8AC3E}">
        <p14:creationId xmlns:p14="http://schemas.microsoft.com/office/powerpoint/2010/main" val="1151988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Berkeley School of Business is also accredited by IACBE while the Interior Design program is also accredited by CIDA</a:t>
            </a:r>
          </a:p>
          <a:p>
            <a:endParaRPr lang="en-US" dirty="0"/>
          </a:p>
          <a:p>
            <a:r>
              <a:rPr lang="en-US" dirty="0"/>
              <a:t>Berkeley's Health Programs are accredited by the Board of Nursing of the State of New Jersey and the Commission on Accreditation of Allied Health Education</a:t>
            </a:r>
          </a:p>
        </p:txBody>
      </p:sp>
      <p:sp>
        <p:nvSpPr>
          <p:cNvPr id="4" name="Slide Number Placeholder 3"/>
          <p:cNvSpPr>
            <a:spLocks noGrp="1"/>
          </p:cNvSpPr>
          <p:nvPr>
            <p:ph type="sldNum" sz="quarter" idx="5"/>
          </p:nvPr>
        </p:nvSpPr>
        <p:spPr/>
        <p:txBody>
          <a:bodyPr/>
          <a:lstStyle/>
          <a:p>
            <a:fld id="{D787A26E-239E-4D87-BD51-EA67518B5F57}" type="slidenum">
              <a:rPr lang="en-US" smtClean="0"/>
              <a:t>3</a:t>
            </a:fld>
            <a:endParaRPr lang="en-US" dirty="0"/>
          </a:p>
        </p:txBody>
      </p:sp>
    </p:spTree>
    <p:extLst>
      <p:ext uri="{BB962C8B-B14F-4D97-AF65-F5344CB8AC3E}">
        <p14:creationId xmlns:p14="http://schemas.microsoft.com/office/powerpoint/2010/main" val="3510700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Online Programs have been awarded Quality Standards by the USDLA. </a:t>
            </a:r>
          </a:p>
          <a:p>
            <a:endParaRPr lang="en-US" dirty="0"/>
          </a:p>
          <a:p>
            <a:r>
              <a:rPr lang="en-US" dirty="0"/>
              <a:t>Berkeley is also a member of the State Authorization Reciprocity Program </a:t>
            </a:r>
          </a:p>
        </p:txBody>
      </p:sp>
      <p:sp>
        <p:nvSpPr>
          <p:cNvPr id="4" name="Slide Number Placeholder 3"/>
          <p:cNvSpPr>
            <a:spLocks noGrp="1"/>
          </p:cNvSpPr>
          <p:nvPr>
            <p:ph type="sldNum" sz="quarter" idx="5"/>
          </p:nvPr>
        </p:nvSpPr>
        <p:spPr/>
        <p:txBody>
          <a:bodyPr/>
          <a:lstStyle/>
          <a:p>
            <a:fld id="{D787A26E-239E-4D87-BD51-EA67518B5F57}" type="slidenum">
              <a:rPr lang="en-US" smtClean="0"/>
              <a:t>4</a:t>
            </a:fld>
            <a:endParaRPr lang="en-US" dirty="0"/>
          </a:p>
        </p:txBody>
      </p:sp>
    </p:spTree>
    <p:extLst>
      <p:ext uri="{BB962C8B-B14F-4D97-AF65-F5344CB8AC3E}">
        <p14:creationId xmlns:p14="http://schemas.microsoft.com/office/powerpoint/2010/main" val="572343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0000"/>
              </a:solidFill>
              <a:effectLst/>
              <a:latin typeface="YAFLd8sKbwc 2"/>
            </a:endParaRPr>
          </a:p>
          <a:p>
            <a:pPr algn="l"/>
            <a:r>
              <a:rPr lang="en-US" sz="1200" b="0" i="0" dirty="0">
                <a:solidFill>
                  <a:srgbClr val="333333"/>
                </a:solidFill>
                <a:effectLst/>
                <a:latin typeface="HelveticaNeueLTStd-Roman"/>
              </a:rPr>
              <a:t>MBA5501 Essentials of Management</a:t>
            </a:r>
          </a:p>
          <a:p>
            <a:pPr algn="l"/>
            <a:r>
              <a:rPr lang="en-US" sz="1200" b="0" i="0" dirty="0">
                <a:solidFill>
                  <a:srgbClr val="333333"/>
                </a:solidFill>
                <a:effectLst/>
                <a:latin typeface="HelveticaNeueLTStd-Roman"/>
              </a:rPr>
              <a:t>MBA6610 Operations Management</a:t>
            </a:r>
          </a:p>
          <a:p>
            <a:pPr algn="l"/>
            <a:r>
              <a:rPr lang="en-US" sz="1200" b="0" i="0" dirty="0">
                <a:solidFill>
                  <a:srgbClr val="333333"/>
                </a:solidFill>
                <a:effectLst/>
                <a:latin typeface="HelveticaNeueLTStd-Roman"/>
              </a:rPr>
              <a:t>MBA6615 Leadership &amp; Corporate Governance</a:t>
            </a:r>
          </a:p>
          <a:p>
            <a:pPr algn="l"/>
            <a:r>
              <a:rPr lang="en-US" sz="1200" b="0" i="0" dirty="0">
                <a:solidFill>
                  <a:srgbClr val="333333"/>
                </a:solidFill>
                <a:effectLst/>
                <a:latin typeface="HelveticaNeueLTStd-Roman"/>
              </a:rPr>
              <a:t>MBA6620 Managerial Economics</a:t>
            </a:r>
          </a:p>
          <a:p>
            <a:pPr algn="l"/>
            <a:r>
              <a:rPr lang="en-US" sz="1200" b="0" i="0" dirty="0">
                <a:solidFill>
                  <a:srgbClr val="333333"/>
                </a:solidFill>
                <a:effectLst/>
                <a:latin typeface="HelveticaNeueLTStd-Roman"/>
              </a:rPr>
              <a:t>MBA6625 Managerial Finance</a:t>
            </a:r>
          </a:p>
          <a:p>
            <a:pPr algn="l"/>
            <a:r>
              <a:rPr lang="en-US" sz="1200" b="0" i="0" dirty="0">
                <a:solidFill>
                  <a:srgbClr val="333333"/>
                </a:solidFill>
                <a:effectLst/>
                <a:latin typeface="HelveticaNeueLTStd-Roman"/>
              </a:rPr>
              <a:t>MBA6630 Marketing Strategy in a Global Context</a:t>
            </a:r>
          </a:p>
          <a:p>
            <a:pPr algn="l"/>
            <a:r>
              <a:rPr lang="en-US" sz="1200" b="0" i="0" dirty="0">
                <a:solidFill>
                  <a:srgbClr val="333333"/>
                </a:solidFill>
                <a:effectLst/>
                <a:latin typeface="HelveticaNeueLTStd-Roman"/>
              </a:rPr>
              <a:t>MBA6635 Strategic Management of Technology</a:t>
            </a:r>
          </a:p>
          <a:p>
            <a:pPr algn="l"/>
            <a:r>
              <a:rPr lang="en-US" sz="1200" b="0" i="0" dirty="0">
                <a:solidFill>
                  <a:srgbClr val="333333"/>
                </a:solidFill>
                <a:effectLst/>
                <a:latin typeface="HelveticaNeueLTStd-Roman"/>
              </a:rPr>
              <a:t>MBA8810 Capstone</a:t>
            </a: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6</a:t>
            </a:fld>
            <a:endParaRPr lang="en-US"/>
          </a:p>
        </p:txBody>
      </p:sp>
    </p:spTree>
    <p:extLst>
      <p:ext uri="{BB962C8B-B14F-4D97-AF65-F5344CB8AC3E}">
        <p14:creationId xmlns:p14="http://schemas.microsoft.com/office/powerpoint/2010/main" val="2183942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0000"/>
              </a:solidFill>
              <a:effectLst/>
              <a:latin typeface="YAFLd8sKbwc 2"/>
            </a:endParaRPr>
          </a:p>
          <a:p>
            <a:pPr algn="l"/>
            <a:r>
              <a:rPr lang="en-US" sz="1200" b="0" i="0" dirty="0">
                <a:solidFill>
                  <a:srgbClr val="333333"/>
                </a:solidFill>
                <a:effectLst/>
                <a:latin typeface="HelveticaNeueLTStd-Roman"/>
              </a:rPr>
              <a:t>MBA5501 Essentials of Management</a:t>
            </a:r>
          </a:p>
          <a:p>
            <a:pPr algn="l"/>
            <a:r>
              <a:rPr lang="en-US" sz="1200" b="0" i="0" dirty="0">
                <a:solidFill>
                  <a:srgbClr val="333333"/>
                </a:solidFill>
                <a:effectLst/>
                <a:latin typeface="HelveticaNeueLTStd-Roman"/>
              </a:rPr>
              <a:t>MBA6610 Operations Management</a:t>
            </a:r>
          </a:p>
          <a:p>
            <a:pPr algn="l"/>
            <a:r>
              <a:rPr lang="en-US" sz="1200" b="0" i="0" dirty="0">
                <a:solidFill>
                  <a:srgbClr val="333333"/>
                </a:solidFill>
                <a:effectLst/>
                <a:latin typeface="HelveticaNeueLTStd-Roman"/>
              </a:rPr>
              <a:t>MBA6615 Leadership &amp; Corporate Governance</a:t>
            </a:r>
          </a:p>
          <a:p>
            <a:pPr algn="l"/>
            <a:r>
              <a:rPr lang="en-US" sz="1200" b="0" i="0" dirty="0">
                <a:solidFill>
                  <a:srgbClr val="333333"/>
                </a:solidFill>
                <a:effectLst/>
                <a:latin typeface="HelveticaNeueLTStd-Roman"/>
              </a:rPr>
              <a:t>MBA6620 Managerial Economics</a:t>
            </a:r>
          </a:p>
          <a:p>
            <a:pPr algn="l"/>
            <a:r>
              <a:rPr lang="en-US" sz="1200" b="0" i="0" dirty="0">
                <a:solidFill>
                  <a:srgbClr val="333333"/>
                </a:solidFill>
                <a:effectLst/>
                <a:latin typeface="HelveticaNeueLTStd-Roman"/>
              </a:rPr>
              <a:t>MBA6625 Managerial Finance</a:t>
            </a:r>
          </a:p>
          <a:p>
            <a:pPr algn="l"/>
            <a:r>
              <a:rPr lang="en-US" sz="1200" b="0" i="0" dirty="0">
                <a:solidFill>
                  <a:srgbClr val="333333"/>
                </a:solidFill>
                <a:effectLst/>
                <a:latin typeface="HelveticaNeueLTStd-Roman"/>
              </a:rPr>
              <a:t>MBA6630 Marketing Strategy in a Global Context</a:t>
            </a:r>
          </a:p>
          <a:p>
            <a:pPr algn="l"/>
            <a:r>
              <a:rPr lang="en-US" sz="1200" b="0" i="0" dirty="0">
                <a:solidFill>
                  <a:srgbClr val="333333"/>
                </a:solidFill>
                <a:effectLst/>
                <a:latin typeface="HelveticaNeueLTStd-Roman"/>
              </a:rPr>
              <a:t>MBA6635 Strategic Management of Technology</a:t>
            </a:r>
          </a:p>
          <a:p>
            <a:pPr algn="l"/>
            <a:r>
              <a:rPr lang="en-US" sz="1200" b="0" i="0" dirty="0">
                <a:solidFill>
                  <a:srgbClr val="333333"/>
                </a:solidFill>
                <a:effectLst/>
                <a:latin typeface="HelveticaNeueLTStd-Roman"/>
              </a:rPr>
              <a:t>MBA8810 Capstone</a:t>
            </a: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7</a:t>
            </a:fld>
            <a:endParaRPr lang="en-US"/>
          </a:p>
        </p:txBody>
      </p:sp>
    </p:spTree>
    <p:extLst>
      <p:ext uri="{BB962C8B-B14F-4D97-AF65-F5344CB8AC3E}">
        <p14:creationId xmlns:p14="http://schemas.microsoft.com/office/powerpoint/2010/main" val="2125334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dirty="0">
                <a:solidFill>
                  <a:srgbClr val="333333"/>
                </a:solidFill>
                <a:effectLst/>
                <a:latin typeface="HelveticaNeueLTStd-Roman"/>
              </a:rPr>
              <a:t>MBA6620 Managerial Economics</a:t>
            </a:r>
          </a:p>
          <a:p>
            <a:pPr algn="l"/>
            <a:r>
              <a:rPr lang="en-US" sz="1200" b="0" i="0" dirty="0">
                <a:solidFill>
                  <a:srgbClr val="333333"/>
                </a:solidFill>
                <a:effectLst/>
                <a:latin typeface="HelveticaNeueLTStd-Roman"/>
              </a:rPr>
              <a:t>MBA6625 Managerial Finance</a:t>
            </a:r>
          </a:p>
          <a:p>
            <a:pPr algn="l"/>
            <a:r>
              <a:rPr lang="en-US" sz="1200" b="0" i="0" dirty="0">
                <a:solidFill>
                  <a:srgbClr val="333333"/>
                </a:solidFill>
                <a:effectLst/>
                <a:latin typeface="HelveticaNeueLTStd-Roman"/>
              </a:rPr>
              <a:t>MBA6630 Marketing Strategy in a Global Context</a:t>
            </a:r>
          </a:p>
          <a:p>
            <a:pPr algn="l"/>
            <a:r>
              <a:rPr lang="en-US" sz="1200" b="0" i="0" dirty="0">
                <a:solidFill>
                  <a:srgbClr val="333333"/>
                </a:solidFill>
                <a:effectLst/>
                <a:latin typeface="HelveticaNeueLTStd-Roman"/>
              </a:rPr>
              <a:t>MBA6635 Strategic Management of Technology</a:t>
            </a:r>
          </a:p>
          <a:p>
            <a:pPr algn="l"/>
            <a:r>
              <a:rPr lang="en-US" sz="1200" b="0" i="0" dirty="0">
                <a:solidFill>
                  <a:srgbClr val="333333"/>
                </a:solidFill>
                <a:effectLst/>
                <a:latin typeface="HelveticaNeueLTStd-Roman"/>
              </a:rPr>
              <a:t>MBA8810 Capstone</a:t>
            </a: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8</a:t>
            </a:fld>
            <a:endParaRPr lang="en-US"/>
          </a:p>
        </p:txBody>
      </p:sp>
    </p:spTree>
    <p:extLst>
      <p:ext uri="{BB962C8B-B14F-4D97-AF65-F5344CB8AC3E}">
        <p14:creationId xmlns:p14="http://schemas.microsoft.com/office/powerpoint/2010/main" val="3486622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dirty="0">
                <a:solidFill>
                  <a:srgbClr val="333333"/>
                </a:solidFill>
                <a:effectLst/>
                <a:latin typeface="HelveticaNeueLTStd-Roman"/>
              </a:rPr>
              <a:t>MBA6620 Managerial Economics</a:t>
            </a:r>
          </a:p>
          <a:p>
            <a:pPr algn="l"/>
            <a:r>
              <a:rPr lang="en-US" sz="1200" b="0" i="0" dirty="0">
                <a:solidFill>
                  <a:srgbClr val="333333"/>
                </a:solidFill>
                <a:effectLst/>
                <a:latin typeface="HelveticaNeueLTStd-Roman"/>
              </a:rPr>
              <a:t>MBA6625 Managerial Finance</a:t>
            </a:r>
          </a:p>
          <a:p>
            <a:pPr algn="l"/>
            <a:r>
              <a:rPr lang="en-US" sz="1200" b="0" i="0" dirty="0">
                <a:solidFill>
                  <a:srgbClr val="333333"/>
                </a:solidFill>
                <a:effectLst/>
                <a:latin typeface="HelveticaNeueLTStd-Roman"/>
              </a:rPr>
              <a:t>MBA6630 Marketing Strategy in a Global Context</a:t>
            </a:r>
          </a:p>
          <a:p>
            <a:pPr algn="l"/>
            <a:r>
              <a:rPr lang="en-US" sz="1200" b="0" i="0" dirty="0">
                <a:solidFill>
                  <a:srgbClr val="333333"/>
                </a:solidFill>
                <a:effectLst/>
                <a:latin typeface="HelveticaNeueLTStd-Roman"/>
              </a:rPr>
              <a:t>MBA6635 Strategic Management of Technology</a:t>
            </a:r>
          </a:p>
          <a:p>
            <a:pPr algn="l"/>
            <a:r>
              <a:rPr lang="en-US" sz="1200" b="0" i="0" dirty="0">
                <a:solidFill>
                  <a:srgbClr val="333333"/>
                </a:solidFill>
                <a:effectLst/>
                <a:latin typeface="HelveticaNeueLTStd-Roman"/>
              </a:rPr>
              <a:t>MBA8810 Capstone</a:t>
            </a: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9</a:t>
            </a:fld>
            <a:endParaRPr lang="en-US"/>
          </a:p>
        </p:txBody>
      </p:sp>
    </p:spTree>
    <p:extLst>
      <p:ext uri="{BB962C8B-B14F-4D97-AF65-F5344CB8AC3E}">
        <p14:creationId xmlns:p14="http://schemas.microsoft.com/office/powerpoint/2010/main" val="1011685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strike="noStrike" dirty="0">
                <a:solidFill>
                  <a:srgbClr val="000000"/>
                </a:solidFill>
                <a:effectLst/>
                <a:latin typeface="YAFLd8sKbwc 2"/>
              </a:rPr>
              <a:t>Possible Career:</a:t>
            </a:r>
          </a:p>
          <a:p>
            <a:endParaRPr lang="en-US" i="0" u="none" strike="noStrike" dirty="0">
              <a:solidFill>
                <a:srgbClr val="000000"/>
              </a:solidFill>
              <a:effectLst/>
              <a:latin typeface="YAFLd8sKbwc 2"/>
            </a:endParaRPr>
          </a:p>
          <a:p>
            <a:r>
              <a:rPr lang="en-US" i="0" u="none" strike="noStrike" dirty="0">
                <a:solidFill>
                  <a:srgbClr val="000000"/>
                </a:solidFill>
                <a:effectLst/>
                <a:latin typeface="YAFLd8sKbwc 2"/>
              </a:rPr>
              <a:t>Management Analyst</a:t>
            </a:r>
            <a:endParaRPr lang="en-US" dirty="0">
              <a:solidFill>
                <a:srgbClr val="000000"/>
              </a:solidFill>
              <a:effectLst/>
              <a:latin typeface="YAFLd8sKbwc 2"/>
            </a:endParaRPr>
          </a:p>
          <a:p>
            <a:r>
              <a:rPr lang="en-US" i="0" u="none" strike="noStrike" dirty="0">
                <a:solidFill>
                  <a:srgbClr val="000000"/>
                </a:solidFill>
                <a:effectLst/>
                <a:latin typeface="YAFLd8sKbwc 2"/>
              </a:rPr>
              <a:t>Financial Managers</a:t>
            </a:r>
            <a:endParaRPr lang="en-US" dirty="0">
              <a:solidFill>
                <a:srgbClr val="000000"/>
              </a:solidFill>
              <a:effectLst/>
              <a:latin typeface="YAFLd8sKbwc 2"/>
            </a:endParaRPr>
          </a:p>
          <a:p>
            <a:r>
              <a:rPr lang="en-US" i="0" u="none" strike="noStrike" dirty="0">
                <a:solidFill>
                  <a:srgbClr val="000000"/>
                </a:solidFill>
                <a:effectLst/>
                <a:latin typeface="YAFLd8sKbwc 2"/>
              </a:rPr>
              <a:t>Personal Financial Advisors</a:t>
            </a:r>
            <a:endParaRPr lang="en-US" dirty="0">
              <a:solidFill>
                <a:srgbClr val="000000"/>
              </a:solidFill>
              <a:effectLst/>
              <a:latin typeface="YAFLd8sKbwc 2"/>
            </a:endParaRPr>
          </a:p>
          <a:p>
            <a:r>
              <a:rPr lang="en-US" i="0" u="none" strike="noStrike" dirty="0">
                <a:solidFill>
                  <a:srgbClr val="000000"/>
                </a:solidFill>
                <a:effectLst/>
                <a:latin typeface="YAFLd8sKbwc 2"/>
              </a:rPr>
              <a:t>Business Development Manager</a:t>
            </a:r>
          </a:p>
          <a:p>
            <a:r>
              <a:rPr lang="en-US" dirty="0">
                <a:solidFill>
                  <a:srgbClr val="000000"/>
                </a:solidFill>
                <a:latin typeface="YAFLd8sKbwc 2"/>
              </a:rPr>
              <a:t>Chief Financial Officer</a:t>
            </a:r>
          </a:p>
          <a:p>
            <a:endParaRPr lang="en-US" dirty="0">
              <a:solidFill>
                <a:srgbClr val="000000"/>
              </a:solidFill>
              <a:effectLst/>
              <a:latin typeface="YAFLd8sKbwc 2"/>
            </a:endParaRPr>
          </a:p>
          <a:p>
            <a:pPr>
              <a:lnSpc>
                <a:spcPct val="90000"/>
              </a:lnSpc>
              <a:spcBef>
                <a:spcPts val="1200"/>
              </a:spcBef>
            </a:pPr>
            <a:r>
              <a:rPr lang="en-US" b="1" i="0" u="none" strike="noStrike" kern="1200" dirty="0">
                <a:effectLst/>
                <a:latin typeface="+mn-lt"/>
                <a:ea typeface="+mn-ea"/>
                <a:cs typeface="+mn-cs"/>
              </a:rPr>
              <a:t>Elective Courses:</a:t>
            </a:r>
          </a:p>
          <a:p>
            <a:pPr>
              <a:lnSpc>
                <a:spcPct val="90000"/>
              </a:lnSpc>
              <a:spcBef>
                <a:spcPts val="1200"/>
              </a:spcBef>
            </a:pPr>
            <a:endParaRPr lang="en-US" i="0" u="none" strike="noStrike" kern="1200" dirty="0">
              <a:effectLst/>
              <a:latin typeface="+mn-lt"/>
              <a:ea typeface="+mn-ea"/>
              <a:cs typeface="+mn-cs"/>
            </a:endParaRPr>
          </a:p>
          <a:p>
            <a:pPr algn="l"/>
            <a:r>
              <a:rPr lang="en-US" b="0" i="0" dirty="0">
                <a:solidFill>
                  <a:srgbClr val="333333"/>
                </a:solidFill>
                <a:effectLst/>
                <a:latin typeface="HelveticaNeueLTStd-Roman"/>
              </a:rPr>
              <a:t>MBA6605 Accounting Theory</a:t>
            </a:r>
          </a:p>
          <a:p>
            <a:pPr algn="l"/>
            <a:r>
              <a:rPr lang="en-US" b="0" i="0" dirty="0">
                <a:solidFill>
                  <a:srgbClr val="333333"/>
                </a:solidFill>
                <a:effectLst/>
                <a:latin typeface="HelveticaNeueLTStd-Roman"/>
              </a:rPr>
              <a:t>MBA6606 Advanced Taxation</a:t>
            </a:r>
          </a:p>
          <a:p>
            <a:pPr algn="l"/>
            <a:r>
              <a:rPr lang="en-US" b="0" i="0" dirty="0">
                <a:solidFill>
                  <a:srgbClr val="333333"/>
                </a:solidFill>
                <a:effectLst/>
                <a:latin typeface="HelveticaNeueLTStd-Roman"/>
              </a:rPr>
              <a:t>MBA6607 Advanced Auditing</a:t>
            </a:r>
          </a:p>
          <a:p>
            <a:pPr algn="l"/>
            <a:r>
              <a:rPr lang="en-US" b="0" i="0" dirty="0">
                <a:solidFill>
                  <a:srgbClr val="333333"/>
                </a:solidFill>
                <a:effectLst/>
                <a:latin typeface="HelveticaNeueLTStd-Roman"/>
              </a:rPr>
              <a:t>MBA6608 Forensic Accounting and Fraud</a:t>
            </a:r>
          </a:p>
          <a:p>
            <a:endParaRPr lang="en-US" dirty="0">
              <a:solidFill>
                <a:srgbClr val="000000"/>
              </a:solidFill>
              <a:effectLst/>
              <a:latin typeface="YAFLd8sKbwc 2"/>
            </a:endParaRP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10</a:t>
            </a:fld>
            <a:endParaRPr lang="en-US"/>
          </a:p>
        </p:txBody>
      </p:sp>
    </p:spTree>
    <p:extLst>
      <p:ext uri="{BB962C8B-B14F-4D97-AF65-F5344CB8AC3E}">
        <p14:creationId xmlns:p14="http://schemas.microsoft.com/office/powerpoint/2010/main" val="3172638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B27FEA1-8181-4AB5-AF13-9DC151DCA3B7}" type="datetimeFigureOut">
              <a:rPr lang="en-US" smtClean="0"/>
              <a:t>9/20/2023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3A101A-881D-4C45-9327-EC7FA871AAE5}" type="slidenum">
              <a:rPr lang="en-US" smtClean="0"/>
              <a:t>‹#›</a:t>
            </a:fld>
            <a:endParaRPr lang="en-US" dirty="0"/>
          </a:p>
        </p:txBody>
      </p:sp>
    </p:spTree>
    <p:extLst>
      <p:ext uri="{BB962C8B-B14F-4D97-AF65-F5344CB8AC3E}">
        <p14:creationId xmlns:p14="http://schemas.microsoft.com/office/powerpoint/2010/main" val="371902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27FEA1-8181-4AB5-AF13-9DC151DCA3B7}" type="datetimeFigureOut">
              <a:rPr lang="en-US" smtClean="0"/>
              <a:t>9/20/2023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3A101A-881D-4C45-9327-EC7FA871AAE5}" type="slidenum">
              <a:rPr lang="en-US" smtClean="0"/>
              <a:t>‹#›</a:t>
            </a:fld>
            <a:endParaRPr lang="en-US" dirty="0"/>
          </a:p>
        </p:txBody>
      </p:sp>
    </p:spTree>
    <p:extLst>
      <p:ext uri="{BB962C8B-B14F-4D97-AF65-F5344CB8AC3E}">
        <p14:creationId xmlns:p14="http://schemas.microsoft.com/office/powerpoint/2010/main" val="1670645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27FEA1-8181-4AB5-AF13-9DC151DCA3B7}" type="datetimeFigureOut">
              <a:rPr lang="en-US" smtClean="0"/>
              <a:t>9/20/2023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3A101A-881D-4C45-9327-EC7FA871AAE5}" type="slidenum">
              <a:rPr lang="en-US" smtClean="0"/>
              <a:t>‹#›</a:t>
            </a:fld>
            <a:endParaRPr lang="en-US" dirty="0"/>
          </a:p>
        </p:txBody>
      </p:sp>
    </p:spTree>
    <p:extLst>
      <p:ext uri="{BB962C8B-B14F-4D97-AF65-F5344CB8AC3E}">
        <p14:creationId xmlns:p14="http://schemas.microsoft.com/office/powerpoint/2010/main" val="3595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27FEA1-8181-4AB5-AF13-9DC151DCA3B7}" type="datetimeFigureOut">
              <a:rPr lang="en-US" smtClean="0"/>
              <a:t>9/20/2023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3A101A-881D-4C45-9327-EC7FA871AAE5}"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71356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27FEA1-8181-4AB5-AF13-9DC151DCA3B7}" type="datetimeFigureOut">
              <a:rPr lang="en-US" smtClean="0"/>
              <a:t>9/20/2023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3A101A-881D-4C45-9327-EC7FA871AAE5}" type="slidenum">
              <a:rPr lang="en-US" smtClean="0"/>
              <a:t>‹#›</a:t>
            </a:fld>
            <a:endParaRPr lang="en-US" dirty="0"/>
          </a:p>
        </p:txBody>
      </p:sp>
    </p:spTree>
    <p:extLst>
      <p:ext uri="{BB962C8B-B14F-4D97-AF65-F5344CB8AC3E}">
        <p14:creationId xmlns:p14="http://schemas.microsoft.com/office/powerpoint/2010/main" val="1534164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B27FEA1-8181-4AB5-AF13-9DC151DCA3B7}" type="datetimeFigureOut">
              <a:rPr lang="en-US" smtClean="0"/>
              <a:t>9/20/2023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B3A101A-881D-4C45-9327-EC7FA871AAE5}" type="slidenum">
              <a:rPr lang="en-US" smtClean="0"/>
              <a:t>‹#›</a:t>
            </a:fld>
            <a:endParaRPr lang="en-US" dirty="0"/>
          </a:p>
        </p:txBody>
      </p:sp>
    </p:spTree>
    <p:extLst>
      <p:ext uri="{BB962C8B-B14F-4D97-AF65-F5344CB8AC3E}">
        <p14:creationId xmlns:p14="http://schemas.microsoft.com/office/powerpoint/2010/main" val="3890089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B27FEA1-8181-4AB5-AF13-9DC151DCA3B7}" type="datetimeFigureOut">
              <a:rPr lang="en-US" smtClean="0"/>
              <a:t>9/20/2023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B3A101A-881D-4C45-9327-EC7FA871AAE5}" type="slidenum">
              <a:rPr lang="en-US" smtClean="0"/>
              <a:t>‹#›</a:t>
            </a:fld>
            <a:endParaRPr lang="en-US" dirty="0"/>
          </a:p>
        </p:txBody>
      </p:sp>
    </p:spTree>
    <p:extLst>
      <p:ext uri="{BB962C8B-B14F-4D97-AF65-F5344CB8AC3E}">
        <p14:creationId xmlns:p14="http://schemas.microsoft.com/office/powerpoint/2010/main" val="1113353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27FEA1-8181-4AB5-AF13-9DC151DCA3B7}" type="datetimeFigureOut">
              <a:rPr lang="en-US" smtClean="0"/>
              <a:t>9/20/2023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3A101A-881D-4C45-9327-EC7FA871AAE5}" type="slidenum">
              <a:rPr lang="en-US" smtClean="0"/>
              <a:t>‹#›</a:t>
            </a:fld>
            <a:endParaRPr lang="en-US" dirty="0"/>
          </a:p>
        </p:txBody>
      </p:sp>
    </p:spTree>
    <p:extLst>
      <p:ext uri="{BB962C8B-B14F-4D97-AF65-F5344CB8AC3E}">
        <p14:creationId xmlns:p14="http://schemas.microsoft.com/office/powerpoint/2010/main" val="3311976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27FEA1-8181-4AB5-AF13-9DC151DCA3B7}" type="datetimeFigureOut">
              <a:rPr lang="en-US" smtClean="0"/>
              <a:t>9/20/2023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3A101A-881D-4C45-9327-EC7FA871AAE5}" type="slidenum">
              <a:rPr lang="en-US" smtClean="0"/>
              <a:t>‹#›</a:t>
            </a:fld>
            <a:endParaRPr lang="en-US" dirty="0"/>
          </a:p>
        </p:txBody>
      </p:sp>
    </p:spTree>
    <p:extLst>
      <p:ext uri="{BB962C8B-B14F-4D97-AF65-F5344CB8AC3E}">
        <p14:creationId xmlns:p14="http://schemas.microsoft.com/office/powerpoint/2010/main" val="1405567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Tree>
    <p:extLst>
      <p:ext uri="{BB962C8B-B14F-4D97-AF65-F5344CB8AC3E}">
        <p14:creationId xmlns:p14="http://schemas.microsoft.com/office/powerpoint/2010/main" val="146471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27FEA1-8181-4AB5-AF13-9DC151DCA3B7}" type="datetimeFigureOut">
              <a:rPr lang="en-US" smtClean="0"/>
              <a:t>9/20/2023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3A101A-881D-4C45-9327-EC7FA871AAE5}" type="slidenum">
              <a:rPr lang="en-US" smtClean="0"/>
              <a:t>‹#›</a:t>
            </a:fld>
            <a:endParaRPr lang="en-US" dirty="0"/>
          </a:p>
        </p:txBody>
      </p:sp>
    </p:spTree>
    <p:extLst>
      <p:ext uri="{BB962C8B-B14F-4D97-AF65-F5344CB8AC3E}">
        <p14:creationId xmlns:p14="http://schemas.microsoft.com/office/powerpoint/2010/main" val="4222438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27FEA1-8181-4AB5-AF13-9DC151DCA3B7}" type="datetimeFigureOut">
              <a:rPr lang="en-US" smtClean="0"/>
              <a:t>9/20/2023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3A101A-881D-4C45-9327-EC7FA871AAE5}" type="slidenum">
              <a:rPr lang="en-US" smtClean="0"/>
              <a:t>‹#›</a:t>
            </a:fld>
            <a:endParaRPr lang="en-US" dirty="0"/>
          </a:p>
        </p:txBody>
      </p:sp>
    </p:spTree>
    <p:extLst>
      <p:ext uri="{BB962C8B-B14F-4D97-AF65-F5344CB8AC3E}">
        <p14:creationId xmlns:p14="http://schemas.microsoft.com/office/powerpoint/2010/main" val="4108908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27FEA1-8181-4AB5-AF13-9DC151DCA3B7}" type="datetimeFigureOut">
              <a:rPr lang="en-US" smtClean="0"/>
              <a:t>9/20/2023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3A101A-881D-4C45-9327-EC7FA871AAE5}" type="slidenum">
              <a:rPr lang="en-US" smtClean="0"/>
              <a:t>‹#›</a:t>
            </a:fld>
            <a:endParaRPr lang="en-US" dirty="0"/>
          </a:p>
        </p:txBody>
      </p:sp>
    </p:spTree>
    <p:extLst>
      <p:ext uri="{BB962C8B-B14F-4D97-AF65-F5344CB8AC3E}">
        <p14:creationId xmlns:p14="http://schemas.microsoft.com/office/powerpoint/2010/main" val="264186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27FEA1-8181-4AB5-AF13-9DC151DCA3B7}" type="datetimeFigureOut">
              <a:rPr lang="en-US" smtClean="0"/>
              <a:t>9/20/2023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B3A101A-881D-4C45-9327-EC7FA871AAE5}" type="slidenum">
              <a:rPr lang="en-US" smtClean="0"/>
              <a:t>‹#›</a:t>
            </a:fld>
            <a:endParaRPr lang="en-US" dirty="0"/>
          </a:p>
        </p:txBody>
      </p:sp>
    </p:spTree>
    <p:extLst>
      <p:ext uri="{BB962C8B-B14F-4D97-AF65-F5344CB8AC3E}">
        <p14:creationId xmlns:p14="http://schemas.microsoft.com/office/powerpoint/2010/main" val="1698736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27FEA1-8181-4AB5-AF13-9DC151DCA3B7}" type="datetimeFigureOut">
              <a:rPr lang="en-US" smtClean="0"/>
              <a:t>9/20/2023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B3A101A-881D-4C45-9327-EC7FA871AAE5}" type="slidenum">
              <a:rPr lang="en-US" smtClean="0"/>
              <a:t>‹#›</a:t>
            </a:fld>
            <a:endParaRPr lang="en-US" dirty="0"/>
          </a:p>
        </p:txBody>
      </p:sp>
    </p:spTree>
    <p:extLst>
      <p:ext uri="{BB962C8B-B14F-4D97-AF65-F5344CB8AC3E}">
        <p14:creationId xmlns:p14="http://schemas.microsoft.com/office/powerpoint/2010/main" val="49721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7FEA1-8181-4AB5-AF13-9DC151DCA3B7}" type="datetimeFigureOut">
              <a:rPr lang="en-US" smtClean="0"/>
              <a:t>9/20/2023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B3A101A-881D-4C45-9327-EC7FA871AAE5}" type="slidenum">
              <a:rPr lang="en-US" smtClean="0"/>
              <a:t>‹#›</a:t>
            </a:fld>
            <a:endParaRPr lang="en-US" dirty="0"/>
          </a:p>
        </p:txBody>
      </p:sp>
    </p:spTree>
    <p:extLst>
      <p:ext uri="{BB962C8B-B14F-4D97-AF65-F5344CB8AC3E}">
        <p14:creationId xmlns:p14="http://schemas.microsoft.com/office/powerpoint/2010/main" val="3852363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27FEA1-8181-4AB5-AF13-9DC151DCA3B7}" type="datetimeFigureOut">
              <a:rPr lang="en-US" smtClean="0"/>
              <a:t>9/20/2023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3A101A-881D-4C45-9327-EC7FA871AAE5}" type="slidenum">
              <a:rPr lang="en-US" smtClean="0"/>
              <a:t>‹#›</a:t>
            </a:fld>
            <a:endParaRPr lang="en-US" dirty="0"/>
          </a:p>
        </p:txBody>
      </p:sp>
    </p:spTree>
    <p:extLst>
      <p:ext uri="{BB962C8B-B14F-4D97-AF65-F5344CB8AC3E}">
        <p14:creationId xmlns:p14="http://schemas.microsoft.com/office/powerpoint/2010/main" val="2909328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27FEA1-8181-4AB5-AF13-9DC151DCA3B7}" type="datetimeFigureOut">
              <a:rPr lang="en-US" smtClean="0"/>
              <a:t>9/20/2023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3A101A-881D-4C45-9327-EC7FA871AAE5}" type="slidenum">
              <a:rPr lang="en-US" smtClean="0"/>
              <a:t>‹#›</a:t>
            </a:fld>
            <a:endParaRPr lang="en-US" dirty="0"/>
          </a:p>
        </p:txBody>
      </p:sp>
    </p:spTree>
    <p:extLst>
      <p:ext uri="{BB962C8B-B14F-4D97-AF65-F5344CB8AC3E}">
        <p14:creationId xmlns:p14="http://schemas.microsoft.com/office/powerpoint/2010/main" val="1591778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B27FEA1-8181-4AB5-AF13-9DC151DCA3B7}" type="datetimeFigureOut">
              <a:rPr lang="en-US" smtClean="0"/>
              <a:t>9/20/2023</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B3A101A-881D-4C45-9327-EC7FA871AAE5}" type="slidenum">
              <a:rPr lang="en-US" smtClean="0"/>
              <a:t>‹#›</a:t>
            </a:fld>
            <a:endParaRPr lang="en-US" dirty="0"/>
          </a:p>
        </p:txBody>
      </p:sp>
    </p:spTree>
    <p:extLst>
      <p:ext uri="{BB962C8B-B14F-4D97-AF65-F5344CB8AC3E}">
        <p14:creationId xmlns:p14="http://schemas.microsoft.com/office/powerpoint/2010/main" val="396880561"/>
      </p:ext>
    </p:extLst>
  </p:cSld>
  <p:clrMap bg1="dk1" tx1="lt1" bg2="dk2"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31" r:id="rId18"/>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9.xml"/><Relationship Id="rId7" Type="http://schemas.openxmlformats.org/officeDocument/2006/relationships/diagramColors" Target="../diagrams/colors4.xml"/><Relationship Id="rId2" Type="http://schemas.openxmlformats.org/officeDocument/2006/relationships/slideLayout" Target="../slideLayouts/slideLayout8.xml"/><Relationship Id="rId1" Type="http://schemas.openxmlformats.org/officeDocument/2006/relationships/themeOverride" Target="../theme/themeOverride9.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10.xml"/><Relationship Id="rId7" Type="http://schemas.openxmlformats.org/officeDocument/2006/relationships/diagramColors" Target="../diagrams/colors5.xml"/><Relationship Id="rId2" Type="http://schemas.openxmlformats.org/officeDocument/2006/relationships/slideLayout" Target="../slideLayouts/slideLayout4.xml"/><Relationship Id="rId1" Type="http://schemas.openxmlformats.org/officeDocument/2006/relationships/themeOverride" Target="../theme/themeOverride10.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11.xml"/><Relationship Id="rId7" Type="http://schemas.openxmlformats.org/officeDocument/2006/relationships/diagramColors" Target="../diagrams/colors6.xml"/><Relationship Id="rId2" Type="http://schemas.openxmlformats.org/officeDocument/2006/relationships/slideLayout" Target="../slideLayouts/slideLayout4.xml"/><Relationship Id="rId1" Type="http://schemas.openxmlformats.org/officeDocument/2006/relationships/themeOverride" Target="../theme/themeOverride1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12.xml"/><Relationship Id="rId7" Type="http://schemas.openxmlformats.org/officeDocument/2006/relationships/diagramColors" Target="../diagrams/colors7.xml"/><Relationship Id="rId2" Type="http://schemas.openxmlformats.org/officeDocument/2006/relationships/slideLayout" Target="../slideLayouts/slideLayout4.xml"/><Relationship Id="rId1" Type="http://schemas.openxmlformats.org/officeDocument/2006/relationships/themeOverride" Target="../theme/themeOverride1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13.xml"/><Relationship Id="rId7" Type="http://schemas.openxmlformats.org/officeDocument/2006/relationships/diagramColors" Target="../diagrams/colors8.xml"/><Relationship Id="rId2" Type="http://schemas.openxmlformats.org/officeDocument/2006/relationships/slideLayout" Target="../slideLayouts/slideLayout4.xml"/><Relationship Id="rId1" Type="http://schemas.openxmlformats.org/officeDocument/2006/relationships/themeOverride" Target="../theme/themeOverride1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hemeOverride" Target="../theme/themeOverride1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hemeOverride" Target="../theme/themeOverride15.xml"/><Relationship Id="rId5" Type="http://schemas.openxmlformats.org/officeDocument/2006/relationships/image" Target="../media/image4.png"/><Relationship Id="rId4" Type="http://schemas.openxmlformats.org/officeDocument/2006/relationships/hyperlink" Target="https://www.sunywcc.edu/continuing-ed/esl/"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hemeOverride" Target="../theme/themeOverride16.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hemeOverride" Target="../theme/themeOverride17.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www.mville.edu/life-at-mville/community-life-and-residence-life/community-life-and-residence-life.php" TargetMode="Externa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hemeOverride" Target="../theme/themeOverride19.xml"/><Relationship Id="rId6" Type="http://schemas.openxmlformats.org/officeDocument/2006/relationships/hyperlink" Target="mailto:Yuan-sun2@berkeleycollege.edu" TargetMode="External"/><Relationship Id="rId5" Type="http://schemas.openxmlformats.org/officeDocument/2006/relationships/hyperlink" Target="https://www.mercy.edu/campus-locations/explore-manhattan/dorm-34" TargetMode="External"/><Relationship Id="rId4" Type="http://schemas.openxmlformats.org/officeDocument/2006/relationships/hyperlink" Target="https://www.mercy.edu/campus-life/dobbs-ferry-residence-life"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tif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openxmlformats.org/officeDocument/2006/relationships/image" Target="../media/image10.tiff"/><Relationship Id="rId5" Type="http://schemas.openxmlformats.org/officeDocument/2006/relationships/image" Target="../media/image9.tif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xml"/><Relationship Id="rId7" Type="http://schemas.openxmlformats.org/officeDocument/2006/relationships/diagramColors" Target="../diagrams/colors1.xml"/><Relationship Id="rId2" Type="http://schemas.openxmlformats.org/officeDocument/2006/relationships/slideLayout" Target="../slideLayouts/slideLayout8.xml"/><Relationship Id="rId1" Type="http://schemas.openxmlformats.org/officeDocument/2006/relationships/themeOverride" Target="../theme/themeOverride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6.xml"/><Relationship Id="rId7" Type="http://schemas.openxmlformats.org/officeDocument/2006/relationships/diagramColors" Target="../diagrams/colors2.xml"/><Relationship Id="rId2" Type="http://schemas.openxmlformats.org/officeDocument/2006/relationships/slideLayout" Target="../slideLayouts/slideLayout8.xml"/><Relationship Id="rId1" Type="http://schemas.openxmlformats.org/officeDocument/2006/relationships/themeOverride" Target="../theme/themeOverride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hemeOverride" Target="../theme/themeOverride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8.xml"/><Relationship Id="rId7" Type="http://schemas.openxmlformats.org/officeDocument/2006/relationships/diagramColors" Target="../diagrams/colors3.xml"/><Relationship Id="rId2" Type="http://schemas.openxmlformats.org/officeDocument/2006/relationships/slideLayout" Target="../slideLayouts/slideLayout8.xml"/><Relationship Id="rId1" Type="http://schemas.openxmlformats.org/officeDocument/2006/relationships/themeOverride" Target="../theme/themeOverride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8045104" y="2311879"/>
            <a:ext cx="3643150" cy="1708929"/>
          </a:xfrm>
        </p:spPr>
        <p:txBody>
          <a:bodyPr vert="horz" lIns="91440" tIns="45720" rIns="91440" bIns="45720" rtlCol="0" anchor="b">
            <a:normAutofit/>
          </a:bodyPr>
          <a:lstStyle/>
          <a:p>
            <a:r>
              <a:rPr lang="en-US" sz="4000" dirty="0"/>
              <a:t>伯克利学院</a:t>
            </a:r>
            <a:br>
              <a:rPr lang="en-US" sz="4000" dirty="0"/>
            </a:br>
            <a:r>
              <a:rPr lang="en-US" sz="4000" dirty="0"/>
              <a:t>MBA 项目</a:t>
            </a:r>
          </a:p>
        </p:txBody>
      </p:sp>
      <p:sp>
        <p:nvSpPr>
          <p:cNvPr id="1037" name="Rectangle 1032">
            <a:extLst>
              <a:ext uri="{FF2B5EF4-FFF2-40B4-BE49-F238E27FC236}">
                <a16:creationId xmlns:a16="http://schemas.microsoft.com/office/drawing/2014/main" id="{5BC51F77-AE74-4F38-B1DC-29475E38CA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6BFC3BC8-B175-C346-3E83-43FA76FDA131}"/>
              </a:ext>
            </a:extLst>
          </p:cNvPr>
          <p:cNvPicPr>
            <a:picLocks noGrp="1" noChangeAspect="1" noChangeArrowheads="1"/>
          </p:cNvPicPr>
          <p:nvPr>
            <p:ph type="pic" sz="quarter" idx="13"/>
          </p:nvPr>
        </p:nvPicPr>
        <p:blipFill rotWithShape="1">
          <a:blip r:embed="rId5">
            <a:extLst>
              <a:ext uri="{28A0092B-C50C-407E-A947-70E740481C1C}">
                <a14:useLocalDpi xmlns:a14="http://schemas.microsoft.com/office/drawing/2010/main" val="0"/>
              </a:ext>
            </a:extLst>
          </a:blip>
          <a:srcRect l="7268" r="7264" b="-2"/>
          <a:stretch/>
        </p:blipFill>
        <p:spPr bwMode="auto">
          <a:xfrm>
            <a:off x="1137490" y="1114868"/>
            <a:ext cx="5926045" cy="4628265"/>
          </a:xfrm>
          <a:prstGeom prst="rect">
            <a:avLst/>
          </a:prstGeom>
          <a:noFill/>
          <a:extLst>
            <a:ext uri="{909E8E84-426E-40DD-AFC4-6F175D3DCCD1}">
              <a14:hiddenFill xmlns:a14="http://schemas.microsoft.com/office/drawing/2010/main">
                <a:solidFill>
                  <a:srgbClr val="FFFFFF"/>
                </a:solidFill>
              </a14:hiddenFill>
            </a:ext>
          </a:extLst>
        </p:spPr>
      </p:pic>
      <p:sp>
        <p:nvSpPr>
          <p:cNvPr id="1038" name="Rectangle 1034">
            <a:extLst>
              <a:ext uri="{FF2B5EF4-FFF2-40B4-BE49-F238E27FC236}">
                <a16:creationId xmlns:a16="http://schemas.microsoft.com/office/drawing/2014/main" id="{FCE87B8C-E5AA-4044-AB91-DDA3084B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Title 12"/>
          <p:cNvSpPr>
            <a:spLocks noGrp="1"/>
          </p:cNvSpPr>
          <p:nvPr>
            <p:ph type="title"/>
          </p:nvPr>
        </p:nvSpPr>
        <p:spPr>
          <a:xfrm>
            <a:off x="558369" y="43961"/>
            <a:ext cx="11510299" cy="943707"/>
          </a:xfrm>
        </p:spPr>
        <p:txBody>
          <a:bodyPr vert="horz" lIns="0" tIns="45720" rIns="0" bIns="45720" rtlCol="0" anchor="b">
            <a:normAutofit/>
          </a:bodyPr>
          <a:lstStyle/>
          <a:p>
            <a:pPr algn="ctr"/>
            <a:r>
              <a:rPr lang="zh-CN" altLang="en-US" sz="3200" dirty="0">
                <a:latin typeface="Arial" panose="020B0604020202020204" pitchFamily="34" charset="0"/>
                <a:cs typeface="Arial" panose="020B0604020202020204" pitchFamily="34" charset="0"/>
              </a:rPr>
              <a:t>伯克利学院</a:t>
            </a:r>
            <a:r>
              <a:rPr lang="en-US" sz="3200" dirty="0">
                <a:latin typeface="Arial" panose="020B0604020202020204" pitchFamily="34" charset="0"/>
                <a:cs typeface="Arial" panose="020B0604020202020204" pitchFamily="34" charset="0"/>
              </a:rPr>
              <a:t>MBA</a:t>
            </a:r>
            <a:r>
              <a:rPr lang="zh-CN" altLang="en-US" sz="3200" dirty="0">
                <a:latin typeface="Arial" panose="020B0604020202020204" pitchFamily="34" charset="0"/>
                <a:cs typeface="Arial" panose="020B0604020202020204" pitchFamily="34" charset="0"/>
              </a:rPr>
              <a:t>项目专业方向</a:t>
            </a:r>
            <a:endParaRPr lang="en-US" sz="3200" dirty="0">
              <a:latin typeface="Arial" panose="020B0604020202020204" pitchFamily="34" charset="0"/>
              <a:cs typeface="Arial" panose="020B0604020202020204" pitchFamily="34" charset="0"/>
            </a:endParaRPr>
          </a:p>
        </p:txBody>
      </p:sp>
      <p:graphicFrame>
        <p:nvGraphicFramePr>
          <p:cNvPr id="16" name="Content Placeholder 13">
            <a:extLst>
              <a:ext uri="{FF2B5EF4-FFF2-40B4-BE49-F238E27FC236}">
                <a16:creationId xmlns:a16="http://schemas.microsoft.com/office/drawing/2014/main" id="{9FDDCF25-D059-BC3C-9949-5F5EA45D9C15}"/>
              </a:ext>
            </a:extLst>
          </p:cNvPr>
          <p:cNvGraphicFramePr>
            <a:graphicFrameLocks noGrp="1"/>
          </p:cNvGraphicFramePr>
          <p:nvPr>
            <p:ph idx="1"/>
            <p:extLst>
              <p:ext uri="{D42A27DB-BD31-4B8C-83A1-F6EECF244321}">
                <p14:modId xmlns:p14="http://schemas.microsoft.com/office/powerpoint/2010/main" val="1924518834"/>
              </p:ext>
            </p:extLst>
          </p:nvPr>
        </p:nvGraphicFramePr>
        <p:xfrm>
          <a:off x="649989" y="1532792"/>
          <a:ext cx="5445252" cy="50467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E220003A-5D42-D190-D980-B12DBE910B7D}"/>
              </a:ext>
            </a:extLst>
          </p:cNvPr>
          <p:cNvSpPr txBox="1"/>
          <p:nvPr/>
        </p:nvSpPr>
        <p:spPr>
          <a:xfrm>
            <a:off x="7157463" y="1770185"/>
            <a:ext cx="4384548" cy="4572000"/>
          </a:xfrm>
          <a:prstGeom prst="rect">
            <a:avLst/>
          </a:prstGeom>
        </p:spPr>
        <p:txBody>
          <a:bodyPr vert="horz" lIns="0" tIns="45720" rIns="0" bIns="45720" rtlCol="0">
            <a:normAutofit/>
          </a:bodyPr>
          <a:lstStyle/>
          <a:p>
            <a:pPr>
              <a:lnSpc>
                <a:spcPct val="90000"/>
              </a:lnSpc>
              <a:spcBef>
                <a:spcPts val="1200"/>
              </a:spcBef>
            </a:pPr>
            <a:endParaRPr lang="en-US" b="0" i="0" dirty="0">
              <a:solidFill>
                <a:srgbClr val="333333"/>
              </a:solidFill>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809806B-0F9C-8626-8B66-AA7BD5C61E52}"/>
              </a:ext>
            </a:extLst>
          </p:cNvPr>
          <p:cNvSpPr txBox="1"/>
          <p:nvPr/>
        </p:nvSpPr>
        <p:spPr>
          <a:xfrm>
            <a:off x="6313519" y="1532793"/>
            <a:ext cx="5228492" cy="2494922"/>
          </a:xfrm>
          <a:prstGeom prst="rect">
            <a:avLst/>
          </a:prstGeom>
        </p:spPr>
        <p:txBody>
          <a:bodyPr vert="horz" lIns="0" tIns="45720" rIns="0" bIns="45720" rtlCol="0">
            <a:normAutofit/>
          </a:bodyPr>
          <a:lstStyle/>
          <a:p>
            <a:pPr marL="342900" indent="-342900">
              <a:buFont typeface="Arial" panose="020B0604020202020204" pitchFamily="34" charset="0"/>
              <a:buChar char="•"/>
            </a:pPr>
            <a:endParaRPr lang="en-US" sz="2000" b="1" i="0" u="none" strike="noStrike" dirty="0">
              <a:effectLst/>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latin typeface="+mj-ea"/>
                <a:ea typeface="+mj-ea"/>
                <a:cs typeface="Arial" panose="020B0604020202020204" pitchFamily="34" charset="0"/>
              </a:rPr>
              <a:t>选修课程</a:t>
            </a:r>
            <a:r>
              <a:rPr lang="zh-CN" altLang="en-US" sz="2000" b="1" dirty="0">
                <a:latin typeface="+mj-ea"/>
                <a:ea typeface="+mj-ea"/>
                <a:cs typeface="Arial" panose="020B0604020202020204" pitchFamily="34" charset="0"/>
              </a:rPr>
              <a:t>：</a:t>
            </a:r>
            <a:endParaRPr lang="en-US" sz="2000" b="1" dirty="0">
              <a:latin typeface="+mj-ea"/>
              <a:ea typeface="+mj-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1"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Arial" panose="020B0604020202020204" pitchFamily="34" charset="0"/>
                <a:cs typeface="Arial" panose="020B0604020202020204" pitchFamily="34" charset="0"/>
              </a:rPr>
              <a:t>MBA6605</a:t>
            </a:r>
            <a:r>
              <a:rPr lang="zh-CN" altLang="en-US" sz="2000" dirty="0">
                <a:latin typeface="Arial" panose="020B0604020202020204" pitchFamily="34" charset="0"/>
                <a:cs typeface="Arial" panose="020B0604020202020204" pitchFamily="34" charset="0"/>
              </a:rPr>
              <a:t> 会计理论</a:t>
            </a:r>
            <a:endParaRPr lang="en-US" sz="200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Arial" panose="020B0604020202020204" pitchFamily="34" charset="0"/>
                <a:cs typeface="Arial" panose="020B0604020202020204" pitchFamily="34" charset="0"/>
              </a:rPr>
              <a:t>MBA6606 高级税法</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Arial" panose="020B0604020202020204" pitchFamily="34" charset="0"/>
                <a:cs typeface="Arial" panose="020B0604020202020204" pitchFamily="34" charset="0"/>
              </a:rPr>
              <a:t>MBA6607</a:t>
            </a:r>
            <a:r>
              <a:rPr lang="zh-CN" altLang="en-US" sz="2000" dirty="0">
                <a:latin typeface="Arial" panose="020B0604020202020204" pitchFamily="34" charset="0"/>
                <a:cs typeface="Arial" panose="020B0604020202020204" pitchFamily="34" charset="0"/>
              </a:rPr>
              <a:t> 高级审计</a:t>
            </a:r>
            <a:endParaRPr lang="en-US" sz="200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Arial" panose="020B0604020202020204" pitchFamily="34" charset="0"/>
                <a:cs typeface="Arial" panose="020B0604020202020204" pitchFamily="34" charset="0"/>
              </a:rPr>
              <a:t>MBA6608</a:t>
            </a:r>
            <a:r>
              <a:rPr lang="zh-CN" altLang="en-US" sz="2000" dirty="0">
                <a:latin typeface="Arial" panose="020B0604020202020204" pitchFamily="34" charset="0"/>
                <a:cs typeface="Arial" panose="020B0604020202020204" pitchFamily="34" charset="0"/>
              </a:rPr>
              <a:t> 法务会计和欺诈</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b="1" i="0" u="none" strike="noStrike" dirty="0">
              <a:effectLst/>
              <a:latin typeface="Arial" panose="020B0604020202020204" pitchFamily="34" charset="0"/>
              <a:cs typeface="Arial" panose="020B0604020202020204" pitchFamily="34" charset="0"/>
            </a:endParaRPr>
          </a:p>
        </p:txBody>
      </p:sp>
      <p:sp>
        <p:nvSpPr>
          <p:cNvPr id="2" name="文本框 1">
            <a:extLst>
              <a:ext uri="{FF2B5EF4-FFF2-40B4-BE49-F238E27FC236}">
                <a16:creationId xmlns:a16="http://schemas.microsoft.com/office/drawing/2014/main" id="{D6B11D66-D8CA-7746-D420-B13093DE0332}"/>
              </a:ext>
            </a:extLst>
          </p:cNvPr>
          <p:cNvSpPr txBox="1"/>
          <p:nvPr/>
        </p:nvSpPr>
        <p:spPr>
          <a:xfrm>
            <a:off x="6313518" y="6013820"/>
            <a:ext cx="5620954" cy="523220"/>
          </a:xfrm>
          <a:prstGeom prst="rect">
            <a:avLst/>
          </a:prstGeom>
          <a:noFill/>
        </p:spPr>
        <p:txBody>
          <a:bodyPr wrap="square" rtlCol="0">
            <a:spAutoFit/>
          </a:bodyPr>
          <a:lstStyle/>
          <a:p>
            <a:r>
              <a:rPr lang="zh-CN" altLang="en-US" sz="1400" b="0" i="1" dirty="0">
                <a:effectLst/>
                <a:latin typeface="HelveticaNeueLTStd-Bd"/>
              </a:rPr>
              <a:t>注意：会计专业仅由新泽西州伯克利学院伍德兰公园校区和在线课程提供</a:t>
            </a:r>
            <a:endParaRPr kumimoji="1" lang="zh-CN" altLang="en-US" dirty="0"/>
          </a:p>
        </p:txBody>
      </p:sp>
      <p:pic>
        <p:nvPicPr>
          <p:cNvPr id="4" name="Picture 3" descr="Global Alliance - Final">
            <a:extLst>
              <a:ext uri="{FF2B5EF4-FFF2-40B4-BE49-F238E27FC236}">
                <a16:creationId xmlns:a16="http://schemas.microsoft.com/office/drawing/2014/main" id="{2639E958-3A15-4288-7377-9D3B2CA0C286}"/>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550193" y="6187104"/>
            <a:ext cx="518475" cy="453650"/>
          </a:xfrm>
          <a:prstGeom prst="rect">
            <a:avLst/>
          </a:prstGeom>
          <a:noFill/>
          <a:ln>
            <a:noFill/>
          </a:ln>
        </p:spPr>
      </p:pic>
    </p:spTree>
    <p:extLst>
      <p:ext uri="{BB962C8B-B14F-4D97-AF65-F5344CB8AC3E}">
        <p14:creationId xmlns:p14="http://schemas.microsoft.com/office/powerpoint/2010/main" val="165425530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Title 12"/>
          <p:cNvSpPr>
            <a:spLocks noGrp="1"/>
          </p:cNvSpPr>
          <p:nvPr>
            <p:ph type="title"/>
          </p:nvPr>
        </p:nvSpPr>
        <p:spPr>
          <a:xfrm>
            <a:off x="-182880" y="27709"/>
            <a:ext cx="12374880" cy="864051"/>
          </a:xfrm>
        </p:spPr>
        <p:txBody>
          <a:bodyPr vert="horz" lIns="0" tIns="45720" rIns="0" bIns="45720" rtlCol="0" anchor="b">
            <a:normAutofit/>
          </a:bodyPr>
          <a:lstStyle/>
          <a:p>
            <a:pPr algn="ctr"/>
            <a:r>
              <a:rPr lang="zh-CN" altLang="en-US" sz="3200" dirty="0">
                <a:latin typeface="Arial" panose="020B0604020202020204" pitchFamily="34" charset="0"/>
                <a:cs typeface="Arial" panose="020B0604020202020204" pitchFamily="34" charset="0"/>
              </a:rPr>
              <a:t>伯克利学院</a:t>
            </a:r>
            <a:r>
              <a:rPr lang="en-US" altLang="zh-CN" sz="3200" dirty="0">
                <a:latin typeface="Arial" panose="020B0604020202020204" pitchFamily="34" charset="0"/>
                <a:cs typeface="Arial" panose="020B0604020202020204" pitchFamily="34" charset="0"/>
              </a:rPr>
              <a:t>MBA</a:t>
            </a:r>
            <a:r>
              <a:rPr lang="zh-CN" altLang="en-US" sz="3200" dirty="0">
                <a:latin typeface="Arial" panose="020B0604020202020204" pitchFamily="34" charset="0"/>
                <a:cs typeface="Arial" panose="020B0604020202020204" pitchFamily="34" charset="0"/>
              </a:rPr>
              <a:t>项目专业方向</a:t>
            </a:r>
            <a:endParaRPr lang="en-US" sz="3200" dirty="0">
              <a:latin typeface="Arial" panose="020B0604020202020204" pitchFamily="34" charset="0"/>
              <a:cs typeface="Arial" panose="020B0604020202020204" pitchFamily="34" charset="0"/>
            </a:endParaRPr>
          </a:p>
        </p:txBody>
      </p:sp>
      <p:graphicFrame>
        <p:nvGraphicFramePr>
          <p:cNvPr id="15" name="Content Placeholder 13">
            <a:extLst>
              <a:ext uri="{FF2B5EF4-FFF2-40B4-BE49-F238E27FC236}">
                <a16:creationId xmlns:a16="http://schemas.microsoft.com/office/drawing/2014/main" id="{67B5328A-E9BA-7534-47D0-68F2040AD204}"/>
              </a:ext>
            </a:extLst>
          </p:cNvPr>
          <p:cNvGraphicFramePr>
            <a:graphicFrameLocks noGrp="1"/>
          </p:cNvGraphicFramePr>
          <p:nvPr>
            <p:ph sz="half" idx="1"/>
            <p:extLst>
              <p:ext uri="{D42A27DB-BD31-4B8C-83A1-F6EECF244321}">
                <p14:modId xmlns:p14="http://schemas.microsoft.com/office/powerpoint/2010/main" val="2295698577"/>
              </p:ext>
            </p:extLst>
          </p:nvPr>
        </p:nvGraphicFramePr>
        <p:xfrm>
          <a:off x="6172202" y="1198950"/>
          <a:ext cx="5521569" cy="49940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E220003A-5D42-D190-D980-B12DBE910B7D}"/>
              </a:ext>
            </a:extLst>
          </p:cNvPr>
          <p:cNvSpPr txBox="1"/>
          <p:nvPr/>
        </p:nvSpPr>
        <p:spPr>
          <a:xfrm>
            <a:off x="1104900" y="1600200"/>
            <a:ext cx="4914900" cy="4571999"/>
          </a:xfrm>
          <a:prstGeom prst="rect">
            <a:avLst/>
          </a:prstGeom>
        </p:spPr>
        <p:txBody>
          <a:bodyPr vert="horz" lIns="0" tIns="45720" rIns="0" bIns="45720" rtlCol="0">
            <a:normAutofit/>
          </a:bodyPr>
          <a:lstStyle/>
          <a:p>
            <a:pPr indent="-228600">
              <a:lnSpc>
                <a:spcPct val="90000"/>
              </a:lnSpc>
              <a:spcAft>
                <a:spcPts val="600"/>
              </a:spcAft>
              <a:buFont typeface="Wingdings" panose="05000000000000000000" pitchFamily="2" charset="2"/>
              <a:buChar char="§"/>
            </a:pPr>
            <a:endParaRPr lang="en-US" sz="2000" dirty="0">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B72B94E-827A-E7F7-4BAD-6C586217FB10}"/>
              </a:ext>
            </a:extLst>
          </p:cNvPr>
          <p:cNvSpPr txBox="1"/>
          <p:nvPr/>
        </p:nvSpPr>
        <p:spPr>
          <a:xfrm>
            <a:off x="791308" y="1600200"/>
            <a:ext cx="5228492" cy="4571999"/>
          </a:xfrm>
          <a:prstGeom prst="rect">
            <a:avLst/>
          </a:prstGeom>
        </p:spPr>
        <p:txBody>
          <a:bodyPr vert="horz" lIns="0" tIns="45720" rIns="0" bIns="45720" rtlCol="0">
            <a:normAutofit/>
          </a:bodyPr>
          <a:lstStyle/>
          <a:p>
            <a:pPr marL="342900" indent="-342900">
              <a:buFont typeface="Arial" panose="020B0604020202020204" pitchFamily="34" charset="0"/>
              <a:buChar char="•"/>
            </a:pPr>
            <a:endParaRPr lang="en-US" sz="2000" b="1" i="0" u="none" strike="noStrike" dirty="0">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zh-CN" altLang="en-US" sz="2000" b="1" i="0" u="none" strike="noStrike" dirty="0">
                <a:effectLst/>
                <a:latin typeface="Arial" panose="020B0604020202020204" pitchFamily="34" charset="0"/>
                <a:cs typeface="Arial" panose="020B0604020202020204" pitchFamily="34" charset="0"/>
              </a:rPr>
              <a:t>选修课程</a:t>
            </a:r>
            <a:r>
              <a:rPr lang="en-US" sz="2000" b="1" i="0" u="none" strike="noStrike" dirty="0">
                <a:effectLst/>
                <a:latin typeface="Arial" panose="020B0604020202020204" pitchFamily="34" charset="0"/>
                <a:cs typeface="Arial" panose="020B0604020202020204" pitchFamily="34" charset="0"/>
              </a:rPr>
              <a:t>:</a:t>
            </a:r>
          </a:p>
          <a:p>
            <a:pPr marL="342900" indent="-342900">
              <a:buFont typeface="Arial" panose="020B0604020202020204" pitchFamily="34" charset="0"/>
              <a:buChar char="•"/>
            </a:pPr>
            <a:endParaRPr lang="en-US" sz="2000" b="1" i="0" u="none" strike="noStrike" dirty="0">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i="0" u="none" strike="noStrike" dirty="0">
                <a:effectLst/>
                <a:latin typeface="Arial" panose="020B0604020202020204" pitchFamily="34" charset="0"/>
                <a:cs typeface="Arial" panose="020B0604020202020204" pitchFamily="34" charset="0"/>
              </a:rPr>
              <a:t>MBA6660</a:t>
            </a:r>
            <a:r>
              <a:rPr lang="zh-CN" altLang="en-US" sz="2000" i="0" u="none" strike="noStrike" dirty="0">
                <a:effectLst/>
                <a:latin typeface="Arial" panose="020B0604020202020204" pitchFamily="34" charset="0"/>
                <a:cs typeface="Arial" panose="020B0604020202020204" pitchFamily="34" charset="0"/>
              </a:rPr>
              <a:t> 金融市场及机构</a:t>
            </a:r>
            <a:endParaRPr lang="en-US" sz="2000" i="0" u="none" strike="noStrike" dirty="0">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i="0" u="none" strike="noStrike" dirty="0">
                <a:effectLst/>
                <a:latin typeface="Arial" panose="020B0604020202020204" pitchFamily="34" charset="0"/>
                <a:cs typeface="Arial" panose="020B0604020202020204" pitchFamily="34" charset="0"/>
              </a:rPr>
              <a:t>MBA6665</a:t>
            </a:r>
            <a:r>
              <a:rPr lang="zh-CN" altLang="en-US" sz="2000" i="0" u="none" strike="noStrike" dirty="0">
                <a:effectLst/>
                <a:latin typeface="Arial" panose="020B0604020202020204" pitchFamily="34" charset="0"/>
                <a:cs typeface="Arial" panose="020B0604020202020204" pitchFamily="34" charset="0"/>
              </a:rPr>
              <a:t> 财务报表分析</a:t>
            </a:r>
            <a:endParaRPr lang="en-US" sz="2000" i="0" u="none" strike="noStrike" dirty="0">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i="0" u="none" strike="noStrike" dirty="0">
                <a:effectLst/>
                <a:latin typeface="Arial" panose="020B0604020202020204" pitchFamily="34" charset="0"/>
                <a:cs typeface="Arial" panose="020B0604020202020204" pitchFamily="34" charset="0"/>
              </a:rPr>
              <a:t>MBA6667</a:t>
            </a:r>
            <a:r>
              <a:rPr lang="zh-CN" altLang="en-US" sz="2000" i="0" u="none" strike="noStrike" dirty="0">
                <a:effectLst/>
                <a:latin typeface="Arial" panose="020B0604020202020204" pitchFamily="34" charset="0"/>
                <a:cs typeface="Arial" panose="020B0604020202020204" pitchFamily="34" charset="0"/>
              </a:rPr>
              <a:t> 公司财务与风险管理</a:t>
            </a:r>
            <a:endParaRPr lang="en-US" sz="2000" i="0" u="none" strike="noStrike" dirty="0">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i="0" u="none" strike="noStrike" dirty="0">
                <a:effectLst/>
                <a:latin typeface="Arial" panose="020B0604020202020204" pitchFamily="34" charset="0"/>
                <a:cs typeface="Arial" panose="020B0604020202020204" pitchFamily="34" charset="0"/>
              </a:rPr>
              <a:t>MBA6669</a:t>
            </a:r>
            <a:r>
              <a:rPr lang="zh-CN" altLang="en-US" sz="2000" i="0" u="none" strike="noStrike" dirty="0">
                <a:effectLst/>
                <a:latin typeface="Arial" panose="020B0604020202020204" pitchFamily="34" charset="0"/>
                <a:cs typeface="Arial" panose="020B0604020202020204" pitchFamily="34" charset="0"/>
              </a:rPr>
              <a:t> 财务管理中的当代问题</a:t>
            </a:r>
            <a:endParaRPr lang="en-US" sz="2000" i="0" u="none" strike="noStrike" dirty="0">
              <a:effectLst/>
              <a:latin typeface="Arial" panose="020B0604020202020204" pitchFamily="34" charset="0"/>
              <a:cs typeface="Arial" panose="020B0604020202020204" pitchFamily="34" charset="0"/>
            </a:endParaRPr>
          </a:p>
        </p:txBody>
      </p:sp>
      <p:pic>
        <p:nvPicPr>
          <p:cNvPr id="4" name="Picture 3" descr="Global Alliance - Final">
            <a:extLst>
              <a:ext uri="{FF2B5EF4-FFF2-40B4-BE49-F238E27FC236}">
                <a16:creationId xmlns:a16="http://schemas.microsoft.com/office/drawing/2014/main" id="{633B95C3-A7FE-D714-F7D9-CE55271FCAFB}"/>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236751" y="6192247"/>
            <a:ext cx="518475" cy="453650"/>
          </a:xfrm>
          <a:prstGeom prst="rect">
            <a:avLst/>
          </a:prstGeom>
          <a:noFill/>
          <a:ln>
            <a:noFill/>
          </a:ln>
        </p:spPr>
      </p:pic>
    </p:spTree>
    <p:extLst>
      <p:ext uri="{BB962C8B-B14F-4D97-AF65-F5344CB8AC3E}">
        <p14:creationId xmlns:p14="http://schemas.microsoft.com/office/powerpoint/2010/main" val="260415220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Title 12"/>
          <p:cNvSpPr>
            <a:spLocks noGrp="1"/>
          </p:cNvSpPr>
          <p:nvPr>
            <p:ph type="title"/>
          </p:nvPr>
        </p:nvSpPr>
        <p:spPr>
          <a:xfrm>
            <a:off x="-76200" y="22641"/>
            <a:ext cx="12191999" cy="794778"/>
          </a:xfrm>
        </p:spPr>
        <p:txBody>
          <a:bodyPr vert="horz" lIns="0" tIns="45720" rIns="0" bIns="45720" rtlCol="0" anchor="b">
            <a:normAutofit/>
          </a:bodyPr>
          <a:lstStyle/>
          <a:p>
            <a:pPr algn="ctr"/>
            <a:r>
              <a:rPr lang="zh-CN" altLang="en-US" sz="3200" dirty="0">
                <a:latin typeface="Arial" panose="020B0604020202020204" pitchFamily="34" charset="0"/>
                <a:cs typeface="Arial" panose="020B0604020202020204" pitchFamily="34" charset="0"/>
              </a:rPr>
              <a:t>伯克利学院</a:t>
            </a:r>
            <a:r>
              <a:rPr lang="en-US" altLang="zh-CN" sz="3200" dirty="0">
                <a:latin typeface="Arial" panose="020B0604020202020204" pitchFamily="34" charset="0"/>
                <a:cs typeface="Arial" panose="020B0604020202020204" pitchFamily="34" charset="0"/>
              </a:rPr>
              <a:t>MBA</a:t>
            </a:r>
            <a:r>
              <a:rPr lang="zh-CN" altLang="en-US" sz="3200" dirty="0">
                <a:latin typeface="Arial" panose="020B0604020202020204" pitchFamily="34" charset="0"/>
                <a:cs typeface="Arial" panose="020B0604020202020204" pitchFamily="34" charset="0"/>
              </a:rPr>
              <a:t>项目专业方向</a:t>
            </a:r>
            <a:endParaRPr lang="en-US" sz="3200" dirty="0">
              <a:latin typeface="Arial" panose="020B0604020202020204" pitchFamily="34" charset="0"/>
              <a:cs typeface="Arial" panose="020B0604020202020204" pitchFamily="34" charset="0"/>
            </a:endParaRPr>
          </a:p>
        </p:txBody>
      </p:sp>
      <p:graphicFrame>
        <p:nvGraphicFramePr>
          <p:cNvPr id="15" name="Content Placeholder 13">
            <a:extLst>
              <a:ext uri="{FF2B5EF4-FFF2-40B4-BE49-F238E27FC236}">
                <a16:creationId xmlns:a16="http://schemas.microsoft.com/office/drawing/2014/main" id="{67B5328A-E9BA-7534-47D0-68F2040AD204}"/>
              </a:ext>
            </a:extLst>
          </p:cNvPr>
          <p:cNvGraphicFramePr>
            <a:graphicFrameLocks noGrp="1"/>
          </p:cNvGraphicFramePr>
          <p:nvPr>
            <p:ph sz="half" idx="1"/>
            <p:extLst>
              <p:ext uri="{D42A27DB-BD31-4B8C-83A1-F6EECF244321}">
                <p14:modId xmlns:p14="http://schemas.microsoft.com/office/powerpoint/2010/main" val="3695961326"/>
              </p:ext>
            </p:extLst>
          </p:nvPr>
        </p:nvGraphicFramePr>
        <p:xfrm>
          <a:off x="6172202" y="1389183"/>
          <a:ext cx="5521569" cy="49940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5C397928-A674-9AB2-73C2-9AAF919CDBB0}"/>
              </a:ext>
            </a:extLst>
          </p:cNvPr>
          <p:cNvSpPr txBox="1"/>
          <p:nvPr/>
        </p:nvSpPr>
        <p:spPr>
          <a:xfrm>
            <a:off x="498229" y="1389183"/>
            <a:ext cx="5003161" cy="1754326"/>
          </a:xfrm>
          <a:prstGeom prst="rect">
            <a:avLst/>
          </a:prstGeom>
          <a:noFill/>
        </p:spPr>
        <p:txBody>
          <a:bodyPr wrap="square">
            <a:spAutoFit/>
          </a:bodyPr>
          <a:lstStyle/>
          <a:p>
            <a:pPr marL="342900" indent="-342900">
              <a:buFont typeface="Arial" panose="020B0604020202020204" pitchFamily="34" charset="0"/>
              <a:buChar char="•"/>
            </a:pPr>
            <a:r>
              <a:rPr lang="zh-CN" altLang="en-US" sz="1800" b="1" i="0" u="none" strike="noStrike" dirty="0">
                <a:effectLst/>
                <a:latin typeface="Arial" panose="020B0604020202020204" pitchFamily="34" charset="0"/>
                <a:cs typeface="Arial" panose="020B0604020202020204" pitchFamily="34" charset="0"/>
              </a:rPr>
              <a:t>选修课程</a:t>
            </a:r>
            <a:r>
              <a:rPr lang="en-US" altLang="zh-CN" sz="1800" b="1" i="0" u="none" strike="noStrike" dirty="0">
                <a:effectLst/>
                <a:latin typeface="Arial" panose="020B0604020202020204" pitchFamily="34" charset="0"/>
                <a:cs typeface="Arial" panose="020B0604020202020204" pitchFamily="34" charset="0"/>
              </a:rPr>
              <a:t>:</a:t>
            </a:r>
          </a:p>
          <a:p>
            <a:endParaRPr lang="en-US" sz="1800" b="0" i="0" u="none" strike="noStrike" dirty="0">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800" b="0" i="0" u="none" strike="noStrike" dirty="0">
                <a:effectLst/>
                <a:latin typeface="Arial" panose="020B0604020202020204" pitchFamily="34" charset="0"/>
                <a:cs typeface="Arial" panose="020B0604020202020204" pitchFamily="34" charset="0"/>
              </a:rPr>
              <a:t>MBA6651</a:t>
            </a:r>
            <a:r>
              <a:rPr lang="zh-CN" altLang="en-US" sz="1800" b="0" i="0" u="none" strike="noStrike" dirty="0">
                <a:effectLst/>
                <a:latin typeface="Arial" panose="020B0604020202020204" pitchFamily="34" charset="0"/>
                <a:cs typeface="Arial" panose="020B0604020202020204" pitchFamily="34" charset="0"/>
              </a:rPr>
              <a:t> 医疗保健系统和环境</a:t>
            </a:r>
            <a:endParaRPr lang="en-US" sz="1800" dirty="0">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800" b="0" i="0" u="none" strike="noStrike" dirty="0">
                <a:effectLst/>
                <a:latin typeface="Arial" panose="020B0604020202020204" pitchFamily="34" charset="0"/>
                <a:cs typeface="Arial" panose="020B0604020202020204" pitchFamily="34" charset="0"/>
              </a:rPr>
              <a:t>MBA6652</a:t>
            </a:r>
            <a:r>
              <a:rPr lang="zh-CN" altLang="en-US" sz="1800" b="0" i="0" u="none" strike="noStrike" dirty="0">
                <a:effectLst/>
                <a:latin typeface="Arial" panose="020B0604020202020204" pitchFamily="34" charset="0"/>
                <a:cs typeface="Arial" panose="020B0604020202020204" pitchFamily="34" charset="0"/>
              </a:rPr>
              <a:t> 医疗保健经济学</a:t>
            </a:r>
            <a:endParaRPr lang="en-US" sz="1800" dirty="0">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800" b="0" i="0" u="none" strike="noStrike" dirty="0">
                <a:effectLst/>
                <a:latin typeface="Arial" panose="020B0604020202020204" pitchFamily="34" charset="0"/>
                <a:cs typeface="Arial" panose="020B0604020202020204" pitchFamily="34" charset="0"/>
              </a:rPr>
              <a:t>MBA6653</a:t>
            </a:r>
            <a:r>
              <a:rPr lang="zh-CN" altLang="en-US" sz="1800" b="0" i="0" u="none" strike="noStrike" dirty="0">
                <a:effectLst/>
                <a:latin typeface="Arial" panose="020B0604020202020204" pitchFamily="34" charset="0"/>
                <a:cs typeface="Arial" panose="020B0604020202020204" pitchFamily="34" charset="0"/>
              </a:rPr>
              <a:t> 医疗保健信息学</a:t>
            </a:r>
            <a:endParaRPr lang="en-US" sz="1800" dirty="0">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800" b="0" i="0" u="none" strike="noStrike" dirty="0">
                <a:effectLst/>
                <a:latin typeface="Arial" panose="020B0604020202020204" pitchFamily="34" charset="0"/>
                <a:cs typeface="Arial" panose="020B0604020202020204" pitchFamily="34" charset="0"/>
              </a:rPr>
              <a:t>MBA6654</a:t>
            </a:r>
            <a:r>
              <a:rPr lang="zh-CN" altLang="en-US" sz="1800" b="0" i="0" u="none" strike="noStrike" dirty="0">
                <a:effectLst/>
                <a:latin typeface="Arial" panose="020B0604020202020204" pitchFamily="34" charset="0"/>
                <a:cs typeface="Arial" panose="020B0604020202020204" pitchFamily="34" charset="0"/>
              </a:rPr>
              <a:t> 医疗保健管理实践案例研究</a:t>
            </a:r>
            <a:endParaRPr lang="en-US" sz="1800" dirty="0">
              <a:effectLst/>
              <a:latin typeface="Arial" panose="020B0604020202020204" pitchFamily="34" charset="0"/>
              <a:cs typeface="Arial" panose="020B0604020202020204" pitchFamily="34" charset="0"/>
            </a:endParaRPr>
          </a:p>
        </p:txBody>
      </p:sp>
      <p:pic>
        <p:nvPicPr>
          <p:cNvPr id="2" name="Picture 1" descr="Global Alliance - Final">
            <a:extLst>
              <a:ext uri="{FF2B5EF4-FFF2-40B4-BE49-F238E27FC236}">
                <a16:creationId xmlns:a16="http://schemas.microsoft.com/office/drawing/2014/main" id="{BBD5960D-3E4D-8B47-1E92-EFCCCCA2AA51}"/>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673525" y="6364123"/>
            <a:ext cx="518475" cy="453650"/>
          </a:xfrm>
          <a:prstGeom prst="rect">
            <a:avLst/>
          </a:prstGeom>
          <a:noFill/>
          <a:ln>
            <a:noFill/>
          </a:ln>
        </p:spPr>
      </p:pic>
    </p:spTree>
    <p:extLst>
      <p:ext uri="{BB962C8B-B14F-4D97-AF65-F5344CB8AC3E}">
        <p14:creationId xmlns:p14="http://schemas.microsoft.com/office/powerpoint/2010/main" val="346825981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Title 12"/>
          <p:cNvSpPr>
            <a:spLocks noGrp="1"/>
          </p:cNvSpPr>
          <p:nvPr>
            <p:ph type="title"/>
          </p:nvPr>
        </p:nvSpPr>
        <p:spPr>
          <a:xfrm>
            <a:off x="1" y="0"/>
            <a:ext cx="12192000" cy="685801"/>
          </a:xfrm>
        </p:spPr>
        <p:txBody>
          <a:bodyPr vert="horz" lIns="0" tIns="45720" rIns="0" bIns="45720" rtlCol="0" anchor="b">
            <a:normAutofit/>
          </a:bodyPr>
          <a:lstStyle/>
          <a:p>
            <a:pPr algn="ctr"/>
            <a:r>
              <a:rPr lang="zh-CN" altLang="en-US" sz="3200" dirty="0">
                <a:latin typeface="Arial" panose="020B0604020202020204" pitchFamily="34" charset="0"/>
                <a:cs typeface="Arial" panose="020B0604020202020204" pitchFamily="34" charset="0"/>
              </a:rPr>
              <a:t>伯克利学院</a:t>
            </a:r>
            <a:r>
              <a:rPr lang="en-US" altLang="zh-CN" sz="3200" dirty="0">
                <a:latin typeface="Arial" panose="020B0604020202020204" pitchFamily="34" charset="0"/>
                <a:cs typeface="Arial" panose="020B0604020202020204" pitchFamily="34" charset="0"/>
              </a:rPr>
              <a:t>MBA</a:t>
            </a:r>
            <a:r>
              <a:rPr lang="zh-CN" altLang="en-US" sz="3200" dirty="0">
                <a:latin typeface="Arial" panose="020B0604020202020204" pitchFamily="34" charset="0"/>
                <a:cs typeface="Arial" panose="020B0604020202020204" pitchFamily="34" charset="0"/>
              </a:rPr>
              <a:t>项目专业方向</a:t>
            </a:r>
            <a:endParaRPr lang="en-US" sz="3200" dirty="0">
              <a:latin typeface="Arial" panose="020B0604020202020204" pitchFamily="34" charset="0"/>
              <a:cs typeface="Arial" panose="020B0604020202020204" pitchFamily="34" charset="0"/>
            </a:endParaRPr>
          </a:p>
        </p:txBody>
      </p:sp>
      <p:graphicFrame>
        <p:nvGraphicFramePr>
          <p:cNvPr id="15" name="Content Placeholder 13">
            <a:extLst>
              <a:ext uri="{FF2B5EF4-FFF2-40B4-BE49-F238E27FC236}">
                <a16:creationId xmlns:a16="http://schemas.microsoft.com/office/drawing/2014/main" id="{67B5328A-E9BA-7534-47D0-68F2040AD204}"/>
              </a:ext>
            </a:extLst>
          </p:cNvPr>
          <p:cNvGraphicFramePr>
            <a:graphicFrameLocks noGrp="1"/>
          </p:cNvGraphicFramePr>
          <p:nvPr>
            <p:ph sz="half" idx="1"/>
            <p:extLst>
              <p:ext uri="{D42A27DB-BD31-4B8C-83A1-F6EECF244321}">
                <p14:modId xmlns:p14="http://schemas.microsoft.com/office/powerpoint/2010/main" val="2132386886"/>
              </p:ext>
            </p:extLst>
          </p:nvPr>
        </p:nvGraphicFramePr>
        <p:xfrm>
          <a:off x="6019800" y="872978"/>
          <a:ext cx="5521569" cy="57611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E220003A-5D42-D190-D980-B12DBE910B7D}"/>
              </a:ext>
            </a:extLst>
          </p:cNvPr>
          <p:cNvSpPr txBox="1"/>
          <p:nvPr/>
        </p:nvSpPr>
        <p:spPr>
          <a:xfrm>
            <a:off x="791308" y="1600200"/>
            <a:ext cx="5228492" cy="4571999"/>
          </a:xfrm>
          <a:prstGeom prst="rect">
            <a:avLst/>
          </a:prstGeom>
        </p:spPr>
        <p:txBody>
          <a:bodyPr vert="horz" lIns="0" tIns="45720" rIns="0" bIns="45720" rtlCol="0">
            <a:normAutofit/>
          </a:bodyPr>
          <a:lstStyle/>
          <a:p>
            <a:pPr marL="342900" indent="-342900">
              <a:buFont typeface="Arial" panose="020B0604020202020204" pitchFamily="34" charset="0"/>
              <a:buChar char="•"/>
            </a:pPr>
            <a:r>
              <a:rPr lang="zh-CN" altLang="en-US" sz="2000" b="1" i="0" u="none" strike="noStrike" dirty="0">
                <a:effectLst/>
                <a:latin typeface="Arial" panose="020B0604020202020204" pitchFamily="34" charset="0"/>
                <a:cs typeface="Arial" panose="020B0604020202020204" pitchFamily="34" charset="0"/>
              </a:rPr>
              <a:t>选修课程</a:t>
            </a:r>
            <a:r>
              <a:rPr lang="en-US" altLang="zh-CN" sz="2000" b="1" i="0" u="none" strike="noStrike" dirty="0">
                <a:effectLst/>
                <a:latin typeface="Arial" panose="020B0604020202020204" pitchFamily="34" charset="0"/>
                <a:cs typeface="Arial" panose="020B0604020202020204" pitchFamily="34" charset="0"/>
              </a:rPr>
              <a:t>:</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MBA6640</a:t>
            </a:r>
            <a:r>
              <a:rPr lang="zh-CN" altLang="en-US" sz="2000" dirty="0">
                <a:latin typeface="Arial" panose="020B0604020202020204" pitchFamily="34" charset="0"/>
                <a:cs typeface="Arial" panose="020B0604020202020204" pitchFamily="34" charset="0"/>
              </a:rPr>
              <a:t> 薪酬和员工福利</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MBA6641</a:t>
            </a:r>
            <a:r>
              <a:rPr lang="zh-CN" altLang="en-US" sz="2000" dirty="0">
                <a:latin typeface="Arial" panose="020B0604020202020204" pitchFamily="34" charset="0"/>
                <a:cs typeface="Arial" panose="020B0604020202020204" pitchFamily="34" charset="0"/>
              </a:rPr>
              <a:t> 员工招聘和选拔</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MBA6643</a:t>
            </a:r>
            <a:r>
              <a:rPr lang="zh-CN" altLang="en-US" sz="2000" dirty="0">
                <a:latin typeface="Arial" panose="020B0604020202020204" pitchFamily="34" charset="0"/>
                <a:cs typeface="Arial" panose="020B0604020202020204" pitchFamily="34" charset="0"/>
              </a:rPr>
              <a:t> 人力资源管理的当代问题</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MBA6644</a:t>
            </a:r>
            <a:r>
              <a:rPr lang="zh-CN" altLang="en-US" sz="2000" dirty="0">
                <a:latin typeface="Arial" panose="020B0604020202020204" pitchFamily="34" charset="0"/>
                <a:cs typeface="Arial" panose="020B0604020202020204" pitchFamily="34" charset="0"/>
              </a:rPr>
              <a:t> 战略人力资源管理</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effectLst/>
              <a:latin typeface="Arial" panose="020B0604020202020204" pitchFamily="34" charset="0"/>
              <a:cs typeface="Arial" panose="020B0604020202020204" pitchFamily="34" charset="0"/>
            </a:endParaRPr>
          </a:p>
        </p:txBody>
      </p:sp>
      <p:pic>
        <p:nvPicPr>
          <p:cNvPr id="2" name="Picture 1" descr="Global Alliance - Final">
            <a:extLst>
              <a:ext uri="{FF2B5EF4-FFF2-40B4-BE49-F238E27FC236}">
                <a16:creationId xmlns:a16="http://schemas.microsoft.com/office/drawing/2014/main" id="{4E8CD0BF-FFB2-0C4B-C893-B25D09339331}"/>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541369" y="6180452"/>
            <a:ext cx="518475" cy="453650"/>
          </a:xfrm>
          <a:prstGeom prst="rect">
            <a:avLst/>
          </a:prstGeom>
          <a:noFill/>
          <a:ln>
            <a:noFill/>
          </a:ln>
        </p:spPr>
      </p:pic>
    </p:spTree>
    <p:extLst>
      <p:ext uri="{BB962C8B-B14F-4D97-AF65-F5344CB8AC3E}">
        <p14:creationId xmlns:p14="http://schemas.microsoft.com/office/powerpoint/2010/main" val="232442957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Title 12"/>
          <p:cNvSpPr>
            <a:spLocks noGrp="1"/>
          </p:cNvSpPr>
          <p:nvPr>
            <p:ph type="title"/>
          </p:nvPr>
        </p:nvSpPr>
        <p:spPr>
          <a:xfrm>
            <a:off x="0" y="0"/>
            <a:ext cx="12192000" cy="685801"/>
          </a:xfrm>
        </p:spPr>
        <p:txBody>
          <a:bodyPr vert="horz" lIns="0" tIns="45720" rIns="0" bIns="45720" rtlCol="0" anchor="b">
            <a:normAutofit/>
          </a:bodyPr>
          <a:lstStyle/>
          <a:p>
            <a:pPr algn="ctr"/>
            <a:r>
              <a:rPr lang="zh-CN" altLang="en-US" sz="3200" dirty="0">
                <a:latin typeface="Arial" panose="020B0604020202020204" pitchFamily="34" charset="0"/>
                <a:cs typeface="Arial" panose="020B0604020202020204" pitchFamily="34" charset="0"/>
              </a:rPr>
              <a:t>伯克利学院</a:t>
            </a:r>
            <a:r>
              <a:rPr lang="en-US" altLang="zh-CN" sz="3200" dirty="0">
                <a:latin typeface="Arial" panose="020B0604020202020204" pitchFamily="34" charset="0"/>
                <a:cs typeface="Arial" panose="020B0604020202020204" pitchFamily="34" charset="0"/>
              </a:rPr>
              <a:t>MBA</a:t>
            </a:r>
            <a:r>
              <a:rPr lang="zh-CN" altLang="en-US" sz="3200" dirty="0">
                <a:latin typeface="Arial" panose="020B0604020202020204" pitchFamily="34" charset="0"/>
                <a:cs typeface="Arial" panose="020B0604020202020204" pitchFamily="34" charset="0"/>
              </a:rPr>
              <a:t>项目专业方向</a:t>
            </a:r>
            <a:endParaRPr lang="en-US" sz="3200" dirty="0">
              <a:latin typeface="Arial" panose="020B0604020202020204" pitchFamily="34" charset="0"/>
              <a:cs typeface="Arial" panose="020B0604020202020204" pitchFamily="34" charset="0"/>
            </a:endParaRPr>
          </a:p>
        </p:txBody>
      </p:sp>
      <p:graphicFrame>
        <p:nvGraphicFramePr>
          <p:cNvPr id="15" name="Content Placeholder 13">
            <a:extLst>
              <a:ext uri="{FF2B5EF4-FFF2-40B4-BE49-F238E27FC236}">
                <a16:creationId xmlns:a16="http://schemas.microsoft.com/office/drawing/2014/main" id="{67B5328A-E9BA-7534-47D0-68F2040AD204}"/>
              </a:ext>
            </a:extLst>
          </p:cNvPr>
          <p:cNvGraphicFramePr>
            <a:graphicFrameLocks noGrp="1"/>
          </p:cNvGraphicFramePr>
          <p:nvPr>
            <p:ph sz="half" idx="1"/>
            <p:extLst>
              <p:ext uri="{D42A27DB-BD31-4B8C-83A1-F6EECF244321}">
                <p14:modId xmlns:p14="http://schemas.microsoft.com/office/powerpoint/2010/main" val="1590668802"/>
              </p:ext>
            </p:extLst>
          </p:nvPr>
        </p:nvGraphicFramePr>
        <p:xfrm>
          <a:off x="6019800" y="939479"/>
          <a:ext cx="5667479" cy="54688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E220003A-5D42-D190-D980-B12DBE910B7D}"/>
              </a:ext>
            </a:extLst>
          </p:cNvPr>
          <p:cNvSpPr txBox="1"/>
          <p:nvPr/>
        </p:nvSpPr>
        <p:spPr>
          <a:xfrm>
            <a:off x="653143" y="1600200"/>
            <a:ext cx="5366657" cy="4571999"/>
          </a:xfrm>
          <a:prstGeom prst="rect">
            <a:avLst/>
          </a:prstGeom>
        </p:spPr>
        <p:txBody>
          <a:bodyPr vert="horz" lIns="0" tIns="45720" rIns="0" bIns="45720" rtlCol="0">
            <a:normAutofit/>
          </a:bodyPr>
          <a:lstStyle/>
          <a:p>
            <a:pPr marL="342900" indent="-342900">
              <a:buFont typeface="Arial" panose="020B0604020202020204" pitchFamily="34" charset="0"/>
              <a:buChar char="•"/>
            </a:pPr>
            <a:r>
              <a:rPr lang="zh-CN" altLang="en-US" sz="2000" b="1" i="0" u="none" strike="noStrike" dirty="0">
                <a:effectLst/>
                <a:latin typeface="Arial" panose="020B0604020202020204" pitchFamily="34" charset="0"/>
                <a:cs typeface="Arial" panose="020B0604020202020204" pitchFamily="34" charset="0"/>
              </a:rPr>
              <a:t>选修课程</a:t>
            </a:r>
            <a:r>
              <a:rPr lang="en-US" altLang="zh-CN" sz="2000" b="1" i="0" u="none" strike="noStrike" dirty="0">
                <a:effectLst/>
                <a:latin typeface="Arial" panose="020B0604020202020204" pitchFamily="34" charset="0"/>
                <a:cs typeface="Arial" panose="020B0604020202020204" pitchFamily="34" charset="0"/>
              </a:rPr>
              <a:t>:</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MBA6672</a:t>
            </a:r>
            <a:r>
              <a:rPr lang="zh-CN" altLang="en-US" sz="2000" dirty="0">
                <a:latin typeface="Arial" panose="020B0604020202020204" pitchFamily="34" charset="0"/>
                <a:cs typeface="Arial" panose="020B0604020202020204" pitchFamily="34" charset="0"/>
              </a:rPr>
              <a:t> 全球供应链管理</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MBA6673</a:t>
            </a:r>
            <a:r>
              <a:rPr lang="zh-CN" altLang="en-US" sz="2000" dirty="0">
                <a:latin typeface="Arial" panose="020B0604020202020204" pitchFamily="34" charset="0"/>
                <a:cs typeface="Arial" panose="020B0604020202020204" pitchFamily="34" charset="0"/>
              </a:rPr>
              <a:t> 供应链物流</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MBA6674</a:t>
            </a:r>
            <a:r>
              <a:rPr lang="zh-CN" altLang="en-US" sz="2000" dirty="0">
                <a:latin typeface="Arial" panose="020B0604020202020204" pitchFamily="34" charset="0"/>
                <a:cs typeface="Arial" panose="020B0604020202020204" pitchFamily="34" charset="0"/>
              </a:rPr>
              <a:t> 供应链分析</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MBA6675</a:t>
            </a:r>
            <a:r>
              <a:rPr lang="zh-CN" altLang="en-US" sz="2000" dirty="0">
                <a:latin typeface="Arial" panose="020B0604020202020204" pitchFamily="34" charset="0"/>
                <a:cs typeface="Arial" panose="020B0604020202020204" pitchFamily="34" charset="0"/>
              </a:rPr>
              <a:t> 供应链风险管理</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effectLst/>
              <a:latin typeface="Arial" panose="020B0604020202020204" pitchFamily="34" charset="0"/>
              <a:cs typeface="Arial" panose="020B0604020202020204" pitchFamily="34" charset="0"/>
            </a:endParaRPr>
          </a:p>
        </p:txBody>
      </p:sp>
      <p:pic>
        <p:nvPicPr>
          <p:cNvPr id="2" name="Picture 1" descr="Global Alliance - Final">
            <a:extLst>
              <a:ext uri="{FF2B5EF4-FFF2-40B4-BE49-F238E27FC236}">
                <a16:creationId xmlns:a16="http://schemas.microsoft.com/office/drawing/2014/main" id="{0B28575C-D7FD-7AF3-B999-C7D19EFBDE1C}"/>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551544" y="6209674"/>
            <a:ext cx="518475" cy="453650"/>
          </a:xfrm>
          <a:prstGeom prst="rect">
            <a:avLst/>
          </a:prstGeom>
          <a:noFill/>
          <a:ln>
            <a:noFill/>
          </a:ln>
        </p:spPr>
      </p:pic>
    </p:spTree>
    <p:extLst>
      <p:ext uri="{BB962C8B-B14F-4D97-AF65-F5344CB8AC3E}">
        <p14:creationId xmlns:p14="http://schemas.microsoft.com/office/powerpoint/2010/main" val="296448287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Title 12"/>
          <p:cNvSpPr>
            <a:spLocks noGrp="1"/>
          </p:cNvSpPr>
          <p:nvPr>
            <p:ph type="title"/>
          </p:nvPr>
        </p:nvSpPr>
        <p:spPr>
          <a:xfrm>
            <a:off x="0" y="342900"/>
            <a:ext cx="12192000" cy="685801"/>
          </a:xfrm>
        </p:spPr>
        <p:txBody>
          <a:bodyPr vert="horz" lIns="0" tIns="45720" rIns="0" bIns="45720" rtlCol="0" anchor="b">
            <a:noAutofit/>
          </a:bodyPr>
          <a:lstStyle/>
          <a:p>
            <a:pPr algn="ctr"/>
            <a:r>
              <a:rPr lang="zh-CN" altLang="en-US" sz="3200" dirty="0">
                <a:latin typeface="Arial" panose="020B0604020202020204" pitchFamily="34" charset="0"/>
                <a:cs typeface="Arial" panose="020B0604020202020204" pitchFamily="34" charset="0"/>
              </a:rPr>
              <a:t>伯克利学院 </a:t>
            </a:r>
            <a:r>
              <a:rPr lang="en-US" sz="3200" dirty="0">
                <a:latin typeface="Arial" panose="020B0604020202020204" pitchFamily="34" charset="0"/>
                <a:cs typeface="Arial" panose="020B0604020202020204" pitchFamily="34" charset="0"/>
              </a:rPr>
              <a:t>MBA </a:t>
            </a:r>
            <a:r>
              <a:rPr lang="zh-CN" altLang="en-US" sz="3200" dirty="0">
                <a:latin typeface="Arial" panose="020B0604020202020204" pitchFamily="34" charset="0"/>
                <a:cs typeface="Arial" panose="020B0604020202020204" pitchFamily="34" charset="0"/>
              </a:rPr>
              <a:t>项目非专业方向选修课</a:t>
            </a:r>
            <a:endParaRPr lang="en-US" sz="3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220003A-5D42-D190-D980-B12DBE910B7D}"/>
              </a:ext>
            </a:extLst>
          </p:cNvPr>
          <p:cNvSpPr txBox="1"/>
          <p:nvPr/>
        </p:nvSpPr>
        <p:spPr>
          <a:xfrm>
            <a:off x="1153886" y="1600200"/>
            <a:ext cx="10244426" cy="4571999"/>
          </a:xfrm>
          <a:prstGeom prst="rect">
            <a:avLst/>
          </a:prstGeom>
        </p:spPr>
        <p:txBody>
          <a:bodyPr vert="horz" lIns="0" tIns="45720" rIns="0" bIns="45720" rtlCol="0">
            <a:normAutofit/>
          </a:bodyPr>
          <a:lstStyle/>
          <a:p>
            <a:pPr marL="342900" indent="-342900">
              <a:buFont typeface="Arial" panose="020B0604020202020204" pitchFamily="34" charset="0"/>
              <a:buChar char="•"/>
            </a:pPr>
            <a:r>
              <a:rPr lang="zh-CN" altLang="en-US" sz="2000" b="1" i="0" u="none" strike="noStrike" dirty="0">
                <a:effectLst/>
                <a:latin typeface="Arial" panose="020B0604020202020204" pitchFamily="34" charset="0"/>
                <a:cs typeface="Arial" panose="020B0604020202020204" pitchFamily="34" charset="0"/>
              </a:rPr>
              <a:t>选修课程</a:t>
            </a:r>
            <a:r>
              <a:rPr lang="en-US" altLang="zh-CN" sz="2000" b="1" i="0" u="none" strike="noStrike" dirty="0">
                <a:effectLst/>
                <a:latin typeface="Arial" panose="020B0604020202020204" pitchFamily="34" charset="0"/>
                <a:cs typeface="Arial" panose="020B0604020202020204" pitchFamily="34" charset="0"/>
              </a:rPr>
              <a:t>:</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MBA66</a:t>
            </a:r>
            <a:r>
              <a:rPr lang="en-US" altLang="zh-CN" sz="2000" dirty="0">
                <a:latin typeface="Arial" panose="020B0604020202020204" pitchFamily="34" charset="0"/>
                <a:cs typeface="Arial" panose="020B0604020202020204" pitchFamily="34" charset="0"/>
              </a:rPr>
              <a:t>62</a:t>
            </a:r>
            <a:r>
              <a:rPr lang="zh-CN" altLang="en-US" sz="2000" dirty="0">
                <a:latin typeface="Arial" panose="020B0604020202020204" pitchFamily="34" charset="0"/>
                <a:cs typeface="Arial" panose="020B0604020202020204" pitchFamily="34" charset="0"/>
              </a:rPr>
              <a:t> 项目管理</a:t>
            </a:r>
            <a:endParaRPr lang="en-US" altLang="zh-CN"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MBA66</a:t>
            </a:r>
            <a:r>
              <a:rPr lang="en-US" altLang="zh-CN" sz="2000" dirty="0">
                <a:latin typeface="Arial" panose="020B0604020202020204" pitchFamily="34" charset="0"/>
                <a:cs typeface="Arial" panose="020B0604020202020204" pitchFamily="34" charset="0"/>
              </a:rPr>
              <a:t>63</a:t>
            </a:r>
            <a:r>
              <a:rPr lang="en-US" sz="2000" dirty="0">
                <a:latin typeface="Arial" panose="020B0604020202020204" pitchFamily="34" charset="0"/>
                <a:cs typeface="Arial" panose="020B0604020202020204" pitchFamily="34" charset="0"/>
              </a:rPr>
              <a:t> </a:t>
            </a:r>
            <a:r>
              <a:rPr lang="en-US" sz="2000">
                <a:latin typeface="Arial" panose="020B0604020202020204" pitchFamily="34" charset="0"/>
                <a:cs typeface="Arial" panose="020B0604020202020204" pitchFamily="34" charset="0"/>
              </a:rPr>
              <a:t>创业者精神</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MBA66</a:t>
            </a:r>
            <a:r>
              <a:rPr lang="en-US" altLang="zh-CN" sz="2000" dirty="0">
                <a:latin typeface="Arial" panose="020B0604020202020204" pitchFamily="34" charset="0"/>
                <a:cs typeface="Arial" panose="020B0604020202020204" pitchFamily="34" charset="0"/>
              </a:rPr>
              <a:t>64</a:t>
            </a:r>
            <a:r>
              <a:rPr lang="zh-CN" altLang="en-US" sz="2000" dirty="0">
                <a:latin typeface="Arial" panose="020B0604020202020204" pitchFamily="34" charset="0"/>
                <a:cs typeface="Arial" panose="020B0604020202020204" pitchFamily="34" charset="0"/>
              </a:rPr>
              <a:t> 谈判和冲突管理</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MBA66</a:t>
            </a:r>
            <a:r>
              <a:rPr lang="en-US" altLang="zh-CN" sz="2000" dirty="0">
                <a:latin typeface="Arial" panose="020B0604020202020204" pitchFamily="34" charset="0"/>
                <a:cs typeface="Arial" panose="020B0604020202020204" pitchFamily="34" charset="0"/>
              </a:rPr>
              <a:t>82</a:t>
            </a:r>
            <a:r>
              <a:rPr lang="zh-CN" altLang="en-US" sz="2000" dirty="0">
                <a:latin typeface="Arial" panose="020B0604020202020204" pitchFamily="34" charset="0"/>
                <a:cs typeface="Arial" panose="020B0604020202020204" pitchFamily="34" charset="0"/>
              </a:rPr>
              <a:t> 客户服务管理</a:t>
            </a:r>
            <a:endParaRPr lang="en-US" sz="2000" dirty="0">
              <a:effectLst/>
              <a:latin typeface="Arial" panose="020B0604020202020204" pitchFamily="34" charset="0"/>
              <a:cs typeface="Arial" panose="020B0604020202020204" pitchFamily="34" charset="0"/>
            </a:endParaRPr>
          </a:p>
        </p:txBody>
      </p:sp>
      <p:pic>
        <p:nvPicPr>
          <p:cNvPr id="2" name="Picture 1" descr="Global Alliance - Final">
            <a:extLst>
              <a:ext uri="{FF2B5EF4-FFF2-40B4-BE49-F238E27FC236}">
                <a16:creationId xmlns:a16="http://schemas.microsoft.com/office/drawing/2014/main" id="{FE960212-721F-BB92-58D6-64D061E61AB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36751" y="6192247"/>
            <a:ext cx="518475" cy="453650"/>
          </a:xfrm>
          <a:prstGeom prst="rect">
            <a:avLst/>
          </a:prstGeom>
          <a:noFill/>
          <a:ln>
            <a:noFill/>
          </a:ln>
        </p:spPr>
      </p:pic>
    </p:spTree>
    <p:extLst>
      <p:ext uri="{BB962C8B-B14F-4D97-AF65-F5344CB8AC3E}">
        <p14:creationId xmlns:p14="http://schemas.microsoft.com/office/powerpoint/2010/main" val="380818299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834A2-A12F-ABDA-81A0-04430B0D3427}"/>
              </a:ext>
            </a:extLst>
          </p:cNvPr>
          <p:cNvSpPr>
            <a:spLocks noGrp="1"/>
          </p:cNvSpPr>
          <p:nvPr>
            <p:ph type="title"/>
          </p:nvPr>
        </p:nvSpPr>
        <p:spPr>
          <a:xfrm>
            <a:off x="1104900" y="4421"/>
            <a:ext cx="9980682" cy="1096962"/>
          </a:xfrm>
        </p:spPr>
        <p:txBody>
          <a:bodyPr>
            <a:normAutofit/>
          </a:bodyPr>
          <a:lstStyle/>
          <a:p>
            <a:pPr algn="ctr"/>
            <a:r>
              <a:rPr lang="zh-CN" altLang="en-US" sz="3600" dirty="0">
                <a:effectLst/>
                <a:latin typeface="Calibri" panose="020F0502020204030204" pitchFamily="34" charset="0"/>
              </a:rPr>
              <a:t>入学要求</a:t>
            </a:r>
            <a:r>
              <a:rPr lang="en-US" sz="4800" dirty="0"/>
              <a:t>	</a:t>
            </a:r>
          </a:p>
        </p:txBody>
      </p:sp>
      <p:sp>
        <p:nvSpPr>
          <p:cNvPr id="3" name="Content Placeholder 2">
            <a:extLst>
              <a:ext uri="{FF2B5EF4-FFF2-40B4-BE49-F238E27FC236}">
                <a16:creationId xmlns:a16="http://schemas.microsoft.com/office/drawing/2014/main" id="{8BD51D3C-5D73-E547-4BFE-17AE876502A3}"/>
              </a:ext>
            </a:extLst>
          </p:cNvPr>
          <p:cNvSpPr>
            <a:spLocks noGrp="1"/>
          </p:cNvSpPr>
          <p:nvPr>
            <p:ph sz="half" idx="1"/>
          </p:nvPr>
        </p:nvSpPr>
        <p:spPr>
          <a:xfrm>
            <a:off x="1104900" y="1296255"/>
            <a:ext cx="9980682" cy="5362452"/>
          </a:xfrm>
        </p:spPr>
        <p:txBody>
          <a:bodyPr>
            <a:normAutofit fontScale="92500" lnSpcReduction="20000"/>
          </a:bodyPr>
          <a:lstStyle/>
          <a:p>
            <a:r>
              <a:rPr lang="zh-CN" altLang="en-US" sz="1800" dirty="0">
                <a:effectLst/>
                <a:latin typeface="Calibri" panose="020F0502020204030204" pitchFamily="34" charset="0"/>
              </a:rPr>
              <a:t>学生需要达到以下其中一个考试的最低分数来证明英语语言的能力：</a:t>
            </a:r>
            <a:endParaRPr lang="en-US" altLang="zh-CN" sz="1800" dirty="0">
              <a:effectLst/>
              <a:latin typeface="Calibri" panose="020F0502020204030204" pitchFamily="34" charset="0"/>
            </a:endParaRPr>
          </a:p>
          <a:p>
            <a:pPr marL="0" indent="0">
              <a:buNone/>
            </a:pPr>
            <a:endParaRPr lang="en-US" dirty="0"/>
          </a:p>
          <a:p>
            <a:pPr lvl="1"/>
            <a:r>
              <a:rPr lang="zh-CN" altLang="en-US" dirty="0">
                <a:effectLst/>
                <a:latin typeface="+mn-ea"/>
              </a:rPr>
              <a:t>托福</a:t>
            </a:r>
            <a:r>
              <a:rPr lang="en-US" altLang="zh-CN" dirty="0">
                <a:effectLst/>
                <a:latin typeface="+mn-ea"/>
              </a:rPr>
              <a:t>- 80</a:t>
            </a:r>
            <a:r>
              <a:rPr lang="zh-CN" altLang="en-US" dirty="0">
                <a:effectLst/>
                <a:latin typeface="+mn-ea"/>
              </a:rPr>
              <a:t>或更高</a:t>
            </a:r>
          </a:p>
          <a:p>
            <a:pPr lvl="1"/>
            <a:r>
              <a:rPr lang="zh-CN" altLang="en-US" dirty="0">
                <a:effectLst/>
                <a:latin typeface="+mn-ea"/>
              </a:rPr>
              <a:t>雅思</a:t>
            </a:r>
            <a:r>
              <a:rPr lang="en-US" altLang="zh-CN" dirty="0">
                <a:effectLst/>
                <a:latin typeface="+mn-ea"/>
              </a:rPr>
              <a:t>6.5</a:t>
            </a:r>
            <a:r>
              <a:rPr lang="zh-CN" altLang="en-US" dirty="0">
                <a:effectLst/>
                <a:latin typeface="+mn-ea"/>
              </a:rPr>
              <a:t>或更高</a:t>
            </a:r>
            <a:endParaRPr lang="en-US" altLang="zh-CN" dirty="0">
              <a:effectLst/>
              <a:latin typeface="+mn-ea"/>
            </a:endParaRPr>
          </a:p>
          <a:p>
            <a:pPr lvl="1"/>
            <a:r>
              <a:rPr lang="zh-CN" altLang="en-US" sz="1800" dirty="0">
                <a:effectLst/>
                <a:latin typeface="+mn-ea"/>
              </a:rPr>
              <a:t>多邻国</a:t>
            </a:r>
            <a:r>
              <a:rPr lang="en-US" altLang="zh-CN" sz="1800" dirty="0">
                <a:effectLst/>
                <a:latin typeface="+mn-ea"/>
              </a:rPr>
              <a:t>- 105</a:t>
            </a:r>
            <a:r>
              <a:rPr lang="zh-CN" altLang="en-US" sz="1800" dirty="0">
                <a:effectLst/>
                <a:latin typeface="+mn-ea"/>
              </a:rPr>
              <a:t>或更高</a:t>
            </a:r>
            <a:endParaRPr lang="en-US" altLang="zh-CN" sz="1800" dirty="0">
              <a:effectLst/>
              <a:latin typeface="+mn-ea"/>
            </a:endParaRPr>
          </a:p>
          <a:p>
            <a:pPr lvl="1"/>
            <a:endParaRPr lang="en-US" sz="1800" dirty="0">
              <a:latin typeface="Calibri" panose="020F0502020204030204" pitchFamily="34" charset="0"/>
            </a:endParaRPr>
          </a:p>
          <a:p>
            <a:pPr lvl="1"/>
            <a:r>
              <a:rPr lang="zh-CN" altLang="en-US" sz="1800" dirty="0">
                <a:latin typeface="Calibri" panose="020F0502020204030204" pitchFamily="34" charset="0"/>
              </a:rPr>
              <a:t>不能表现出足够英语流利程度的学生，可以参加纽约威彻斯特社区学院</a:t>
            </a:r>
            <a:r>
              <a:rPr lang="en-US" dirty="0">
                <a:latin typeface="Calibri" panose="020F0502020204030204" pitchFamily="34" charset="0"/>
                <a:hlinkClick r:id="rId4"/>
              </a:rPr>
              <a:t>https://www.sunywcc.edu/continuing-ed/esl/</a:t>
            </a:r>
            <a:r>
              <a:rPr lang="zh-CN" altLang="en-US" dirty="0">
                <a:latin typeface="Calibri" panose="020F0502020204030204" pitchFamily="34" charset="0"/>
              </a:rPr>
              <a:t> 的</a:t>
            </a:r>
            <a:r>
              <a:rPr lang="en-US" altLang="zh-CN" dirty="0">
                <a:latin typeface="Calibri" panose="020F0502020204030204" pitchFamily="34" charset="0"/>
              </a:rPr>
              <a:t>ESL</a:t>
            </a:r>
            <a:r>
              <a:rPr lang="zh-CN" altLang="en-US" dirty="0">
                <a:latin typeface="Calibri" panose="020F0502020204030204" pitchFamily="34" charset="0"/>
              </a:rPr>
              <a:t>课程。</a:t>
            </a:r>
            <a:endParaRPr lang="en-US" sz="2000" dirty="0">
              <a:solidFill>
                <a:srgbClr val="FFC000"/>
              </a:solidFill>
            </a:endParaRPr>
          </a:p>
          <a:p>
            <a:r>
              <a:rPr lang="en-US" sz="1800" dirty="0">
                <a:effectLst/>
                <a:latin typeface="Calibri" panose="020F0502020204030204" pitchFamily="34" charset="0"/>
              </a:rPr>
              <a:t>GPA </a:t>
            </a:r>
            <a:r>
              <a:rPr lang="en-US" sz="1800" dirty="0" err="1">
                <a:effectLst/>
                <a:latin typeface="Calibri" panose="020F0502020204030204" pitchFamily="34" charset="0"/>
              </a:rPr>
              <a:t>要求</a:t>
            </a:r>
            <a:br>
              <a:rPr lang="en-US" sz="1800" dirty="0">
                <a:effectLst/>
                <a:latin typeface="Calibri" panose="020F0502020204030204" pitchFamily="34" charset="0"/>
              </a:rPr>
            </a:br>
            <a:r>
              <a:rPr lang="zh-CN" altLang="en-US" sz="1800" dirty="0">
                <a:effectLst/>
                <a:latin typeface="Calibri" panose="020F0502020204030204" pitchFamily="34" charset="0"/>
              </a:rPr>
              <a:t>学生的本科</a:t>
            </a:r>
            <a:r>
              <a:rPr lang="en-US" altLang="zh-CN" sz="1800" dirty="0">
                <a:effectLst/>
                <a:latin typeface="Calibri" panose="020F0502020204030204" pitchFamily="34" charset="0"/>
              </a:rPr>
              <a:t>GPA</a:t>
            </a:r>
            <a:r>
              <a:rPr lang="zh-CN" altLang="en-US" sz="1800" dirty="0">
                <a:effectLst/>
                <a:latin typeface="Calibri" panose="020F0502020204030204" pitchFamily="34" charset="0"/>
              </a:rPr>
              <a:t>须达到</a:t>
            </a:r>
            <a:r>
              <a:rPr lang="en-US" altLang="zh-CN" sz="1800" dirty="0">
                <a:effectLst/>
                <a:latin typeface="Calibri" panose="020F0502020204030204" pitchFamily="34" charset="0"/>
              </a:rPr>
              <a:t>3.0</a:t>
            </a:r>
            <a:r>
              <a:rPr lang="zh-CN" altLang="en-US" sz="1800" dirty="0">
                <a:effectLst/>
                <a:latin typeface="Calibri" panose="020F0502020204030204" pitchFamily="34" charset="0"/>
              </a:rPr>
              <a:t>或以上</a:t>
            </a:r>
            <a:endParaRPr lang="en-US" altLang="zh-CN" sz="1800" dirty="0">
              <a:effectLst/>
              <a:latin typeface="Calibri" panose="020F0502020204030204" pitchFamily="34" charset="0"/>
            </a:endParaRPr>
          </a:p>
          <a:p>
            <a:r>
              <a:rPr lang="zh-CN" altLang="en-US" sz="1800" dirty="0">
                <a:effectLst/>
                <a:latin typeface="Calibri" panose="020F0502020204030204" pitchFamily="34" charset="0"/>
              </a:rPr>
              <a:t>本科院校的官方成绩单（需翻译成英文）以证明毕业</a:t>
            </a:r>
            <a:r>
              <a:rPr lang="en-US" sz="1800" dirty="0">
                <a:effectLst/>
                <a:latin typeface="Calibri" panose="020F0502020204030204" pitchFamily="34" charset="0"/>
              </a:rPr>
              <a:t> </a:t>
            </a:r>
            <a:endParaRPr lang="en-US" dirty="0"/>
          </a:p>
          <a:p>
            <a:r>
              <a:rPr lang="zh-CN" altLang="en-US" sz="1800" dirty="0">
                <a:effectLst/>
                <a:latin typeface="Calibri" panose="020F0502020204030204" pitchFamily="34" charset="0"/>
              </a:rPr>
              <a:t>简历</a:t>
            </a:r>
            <a:endParaRPr lang="en-US" sz="1800" dirty="0">
              <a:latin typeface="Calibri" panose="020F0502020204030204" pitchFamily="34" charset="0"/>
            </a:endParaRPr>
          </a:p>
          <a:p>
            <a:r>
              <a:rPr lang="zh-CN" altLang="en-US" sz="1800" dirty="0">
                <a:effectLst/>
                <a:latin typeface="Calibri" panose="020F0502020204030204" pitchFamily="34" charset="0"/>
              </a:rPr>
              <a:t>个人陈述</a:t>
            </a:r>
            <a:endParaRPr lang="en-US" sz="1800" dirty="0">
              <a:latin typeface="Calibri" panose="020F0502020204030204" pitchFamily="34" charset="0"/>
            </a:endParaRPr>
          </a:p>
          <a:p>
            <a:r>
              <a:rPr lang="en-US" sz="1800" dirty="0">
                <a:effectLst/>
                <a:latin typeface="Calibri" panose="020F0502020204030204" pitchFamily="34" charset="0"/>
              </a:rPr>
              <a:t> </a:t>
            </a:r>
            <a:r>
              <a:rPr lang="en-US" altLang="zh-CN" sz="1800" dirty="0">
                <a:effectLst/>
                <a:latin typeface="Calibri" panose="020F0502020204030204" pitchFamily="34" charset="0"/>
              </a:rPr>
              <a:t>2</a:t>
            </a:r>
            <a:r>
              <a:rPr lang="zh-CN" altLang="en-US" sz="1800" dirty="0">
                <a:effectLst/>
                <a:latin typeface="Calibri" panose="020F0502020204030204" pitchFamily="34" charset="0"/>
              </a:rPr>
              <a:t>封推荐信</a:t>
            </a:r>
            <a:endParaRPr lang="en-US" sz="1800" dirty="0">
              <a:latin typeface="Calibri" panose="020F0502020204030204" pitchFamily="34" charset="0"/>
            </a:endParaRPr>
          </a:p>
          <a:p>
            <a:r>
              <a:rPr lang="zh-CN" altLang="en-US" sz="1800" dirty="0">
                <a:effectLst/>
                <a:latin typeface="Calibri" panose="020F0502020204030204" pitchFamily="34" charset="0"/>
              </a:rPr>
              <a:t>需要来美国进行学习的学生的经济能力证明：总计</a:t>
            </a:r>
            <a:r>
              <a:rPr lang="en-US" altLang="zh-CN" sz="1800" dirty="0">
                <a:effectLst/>
                <a:latin typeface="Calibri" panose="020F0502020204030204" pitchFamily="34" charset="0"/>
              </a:rPr>
              <a:t>30</a:t>
            </a:r>
            <a:r>
              <a:rPr lang="zh-CN" altLang="en-US" sz="1800" dirty="0">
                <a:effectLst/>
                <a:latin typeface="Calibri" panose="020F0502020204030204" pitchFamily="34" charset="0"/>
              </a:rPr>
              <a:t>，</a:t>
            </a:r>
            <a:r>
              <a:rPr lang="en-US" altLang="zh-CN" sz="1800" dirty="0">
                <a:effectLst/>
                <a:latin typeface="Calibri" panose="020F0502020204030204" pitchFamily="34" charset="0"/>
              </a:rPr>
              <a:t>000</a:t>
            </a:r>
            <a:r>
              <a:rPr lang="zh-CN" altLang="en-US" sz="1800" dirty="0">
                <a:effectLst/>
                <a:latin typeface="Calibri" panose="020F0502020204030204" pitchFamily="34" charset="0"/>
              </a:rPr>
              <a:t>美金的银行存款证明</a:t>
            </a:r>
            <a:r>
              <a:rPr lang="en-US" sz="1800" dirty="0">
                <a:effectLst/>
                <a:latin typeface="Calibri" panose="020F0502020204030204" pitchFamily="34" charset="0"/>
              </a:rPr>
              <a:t>. </a:t>
            </a:r>
            <a:endParaRPr lang="en-US" dirty="0"/>
          </a:p>
          <a:p>
            <a:pPr marL="457200" lvl="1" indent="0">
              <a:buNone/>
            </a:pPr>
            <a:endParaRPr lang="en-US" dirty="0"/>
          </a:p>
        </p:txBody>
      </p:sp>
      <p:pic>
        <p:nvPicPr>
          <p:cNvPr id="4" name="Picture 3" descr="Global Alliance - Final">
            <a:extLst>
              <a:ext uri="{FF2B5EF4-FFF2-40B4-BE49-F238E27FC236}">
                <a16:creationId xmlns:a16="http://schemas.microsoft.com/office/drawing/2014/main" id="{CFE1D5AD-2D12-9BE2-AFF7-A9BBFCE56ED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36751" y="6192247"/>
            <a:ext cx="518475" cy="453650"/>
          </a:xfrm>
          <a:prstGeom prst="rect">
            <a:avLst/>
          </a:prstGeom>
          <a:noFill/>
          <a:ln>
            <a:noFill/>
          </a:ln>
        </p:spPr>
      </p:pic>
    </p:spTree>
    <p:extLst>
      <p:ext uri="{BB962C8B-B14F-4D97-AF65-F5344CB8AC3E}">
        <p14:creationId xmlns:p14="http://schemas.microsoft.com/office/powerpoint/2010/main" val="271457089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F20CB-8EB7-99C7-E1F6-3D0FAB06D585}"/>
              </a:ext>
            </a:extLst>
          </p:cNvPr>
          <p:cNvSpPr>
            <a:spLocks noGrp="1"/>
          </p:cNvSpPr>
          <p:nvPr>
            <p:ph type="title"/>
          </p:nvPr>
        </p:nvSpPr>
        <p:spPr>
          <a:xfrm>
            <a:off x="919119" y="0"/>
            <a:ext cx="10353761" cy="1213337"/>
          </a:xfrm>
        </p:spPr>
        <p:txBody>
          <a:bodyPr>
            <a:normAutofit/>
          </a:bodyPr>
          <a:lstStyle/>
          <a:p>
            <a:pPr algn="ctr"/>
            <a:r>
              <a:rPr lang="en-US" sz="3600" dirty="0">
                <a:latin typeface="Arial" panose="020B0604020202020204" pitchFamily="34" charset="0"/>
                <a:cs typeface="Arial" panose="020B0604020202020204" pitchFamily="34" charset="0"/>
              </a:rPr>
              <a:t>MBA</a:t>
            </a:r>
            <a:r>
              <a:rPr lang="zh-CN" altLang="en-US" sz="3600" dirty="0">
                <a:latin typeface="Arial" panose="020B0604020202020204" pitchFamily="34" charset="0"/>
                <a:cs typeface="Arial" panose="020B0604020202020204" pitchFamily="34" charset="0"/>
              </a:rPr>
              <a:t> 项目课程顺序</a:t>
            </a:r>
            <a:endParaRPr lang="en-US" sz="36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AA6E302-4FE4-E8CC-E321-2BE1404E820C}"/>
              </a:ext>
            </a:extLst>
          </p:cNvPr>
          <p:cNvSpPr>
            <a:spLocks noGrp="1"/>
          </p:cNvSpPr>
          <p:nvPr>
            <p:ph sz="half" idx="1"/>
          </p:nvPr>
        </p:nvSpPr>
        <p:spPr>
          <a:xfrm>
            <a:off x="243953" y="1424355"/>
            <a:ext cx="6403590" cy="5357445"/>
          </a:xfrm>
        </p:spPr>
        <p:txBody>
          <a:bodyPr>
            <a:normAutofit fontScale="92500" lnSpcReduction="10000"/>
          </a:bodyPr>
          <a:lstStyle/>
          <a:p>
            <a:r>
              <a:rPr lang="en-US" dirty="0">
                <a:latin typeface="+mn-ea"/>
                <a:cs typeface="Arial" panose="020B0604020202020204" pitchFamily="34" charset="0"/>
              </a:rPr>
              <a:t>第一学期 (大四学生第一学期)</a:t>
            </a:r>
          </a:p>
          <a:p>
            <a:r>
              <a:rPr lang="zh-CN" altLang="en-US" dirty="0">
                <a:latin typeface="Arial" panose="020B0604020202020204" pitchFamily="34" charset="0"/>
                <a:cs typeface="Arial" panose="020B0604020202020204" pitchFamily="34" charset="0"/>
              </a:rPr>
              <a:t>管理学基础</a:t>
            </a:r>
            <a:endParaRPr lang="en-US" dirty="0">
              <a:latin typeface="Arial" panose="020B0604020202020204" pitchFamily="34" charset="0"/>
              <a:cs typeface="Arial" panose="020B0604020202020204" pitchFamily="34" charset="0"/>
            </a:endParaRPr>
          </a:p>
          <a:p>
            <a:r>
              <a:rPr lang="zh-CN" altLang="en-US" dirty="0">
                <a:latin typeface="Arial" panose="020B0604020202020204" pitchFamily="34" charset="0"/>
                <a:cs typeface="Arial" panose="020B0604020202020204" pitchFamily="34" charset="0"/>
              </a:rPr>
              <a:t>组织行为学与领导力</a:t>
            </a:r>
            <a:endParaRPr lang="en-US" altLang="zh-CN"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r>
              <a:rPr lang="en-US" altLang="zh-CN" sz="2100" dirty="0">
                <a:latin typeface="+mn-ea"/>
                <a:cs typeface="Arial" panose="020B0604020202020204" pitchFamily="34" charset="0"/>
              </a:rPr>
              <a:t>第</a:t>
            </a:r>
            <a:r>
              <a:rPr lang="zh-CN" altLang="en-US" sz="2100" dirty="0">
                <a:latin typeface="+mn-ea"/>
                <a:cs typeface="Arial" panose="020B0604020202020204" pitchFamily="34" charset="0"/>
              </a:rPr>
              <a:t>二</a:t>
            </a:r>
            <a:r>
              <a:rPr lang="en-US" altLang="zh-CN" sz="2100" dirty="0">
                <a:latin typeface="+mn-ea"/>
                <a:cs typeface="Arial" panose="020B0604020202020204" pitchFamily="34" charset="0"/>
              </a:rPr>
              <a:t>学期 (大四学生第</a:t>
            </a:r>
            <a:r>
              <a:rPr lang="zh-CN" altLang="en-US" sz="2100" dirty="0">
                <a:latin typeface="+mn-ea"/>
                <a:cs typeface="Arial" panose="020B0604020202020204" pitchFamily="34" charset="0"/>
              </a:rPr>
              <a:t>二</a:t>
            </a:r>
            <a:r>
              <a:rPr lang="en-US" altLang="zh-CN" sz="2100" dirty="0">
                <a:latin typeface="+mn-ea"/>
                <a:cs typeface="Arial" panose="020B0604020202020204" pitchFamily="34" charset="0"/>
              </a:rPr>
              <a:t>学期</a:t>
            </a:r>
            <a:r>
              <a:rPr lang="en-US" altLang="zh-CN" sz="2400" dirty="0">
                <a:latin typeface="+mn-ea"/>
                <a:cs typeface="Arial" panose="020B0604020202020204" pitchFamily="34" charset="0"/>
              </a:rPr>
              <a:t>)</a:t>
            </a:r>
          </a:p>
          <a:p>
            <a:r>
              <a:rPr lang="zh-CN" altLang="en-US" dirty="0">
                <a:latin typeface="Arial" panose="020B0604020202020204" pitchFamily="34" charset="0"/>
                <a:cs typeface="Arial" panose="020B0604020202020204" pitchFamily="34" charset="0"/>
              </a:rPr>
              <a:t>运营管理</a:t>
            </a:r>
            <a:endParaRPr lang="en-US" dirty="0">
              <a:latin typeface="Arial" panose="020B0604020202020204" pitchFamily="34" charset="0"/>
              <a:cs typeface="Arial" panose="020B0604020202020204" pitchFamily="34" charset="0"/>
            </a:endParaRPr>
          </a:p>
          <a:p>
            <a:r>
              <a:rPr lang="zh-CN" altLang="en-US" dirty="0">
                <a:latin typeface="Arial" panose="020B0604020202020204" pitchFamily="34" charset="0"/>
                <a:cs typeface="Arial" panose="020B0604020202020204" pitchFamily="34" charset="0"/>
              </a:rPr>
              <a:t>管理经济学</a:t>
            </a:r>
            <a:endParaRPr lang="en-US" altLang="zh-CN"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altLang="zh-CN" sz="2000" dirty="0">
                <a:latin typeface="+mn-ea"/>
                <a:cs typeface="Arial" panose="020B0604020202020204" pitchFamily="34" charset="0"/>
              </a:rPr>
              <a:t>第</a:t>
            </a:r>
            <a:r>
              <a:rPr lang="zh-CN" altLang="en-US" dirty="0">
                <a:latin typeface="+mn-ea"/>
                <a:cs typeface="Arial" panose="020B0604020202020204" pitchFamily="34" charset="0"/>
              </a:rPr>
              <a:t>三</a:t>
            </a:r>
            <a:r>
              <a:rPr lang="en-US" altLang="zh-CN" sz="2000" dirty="0">
                <a:latin typeface="+mn-ea"/>
                <a:cs typeface="Arial" panose="020B0604020202020204" pitchFamily="34" charset="0"/>
              </a:rPr>
              <a:t>学期 (</a:t>
            </a:r>
            <a:r>
              <a:rPr lang="zh-CN" altLang="en-US" sz="2000" dirty="0">
                <a:latin typeface="+mn-ea"/>
                <a:cs typeface="Arial" panose="020B0604020202020204" pitchFamily="34" charset="0"/>
              </a:rPr>
              <a:t>在美国学习的第一学期</a:t>
            </a:r>
            <a:r>
              <a:rPr lang="en-US" altLang="zh-CN" sz="2000" dirty="0">
                <a:latin typeface="+mn-ea"/>
                <a:cs typeface="Arial" panose="020B0604020202020204" pitchFamily="34" charset="0"/>
              </a:rPr>
              <a:t>)</a:t>
            </a:r>
          </a:p>
          <a:p>
            <a:r>
              <a:rPr lang="zh-CN" altLang="en-US" dirty="0">
                <a:latin typeface="Arial" panose="020B0604020202020204" pitchFamily="34" charset="0"/>
                <a:cs typeface="Arial" panose="020B0604020202020204" pitchFamily="34" charset="0"/>
              </a:rPr>
              <a:t>财务管理</a:t>
            </a:r>
            <a:endParaRPr lang="en-US" altLang="zh-CN" dirty="0">
              <a:latin typeface="Arial" panose="020B0604020202020204" pitchFamily="34" charset="0"/>
              <a:cs typeface="Arial" panose="020B0604020202020204" pitchFamily="34" charset="0"/>
            </a:endParaRPr>
          </a:p>
          <a:p>
            <a:r>
              <a:rPr lang="zh-CN" altLang="en-US" dirty="0">
                <a:latin typeface="Arial" panose="020B0604020202020204" pitchFamily="34" charset="0"/>
                <a:cs typeface="Arial" panose="020B0604020202020204" pitchFamily="34" charset="0"/>
              </a:rPr>
              <a:t>全球背景下的市场营销</a:t>
            </a:r>
            <a:endParaRPr lang="en-US" altLang="zh-CN" dirty="0">
              <a:latin typeface="Arial" panose="020B0604020202020204" pitchFamily="34" charset="0"/>
              <a:cs typeface="Arial" panose="020B0604020202020204" pitchFamily="34" charset="0"/>
            </a:endParaRPr>
          </a:p>
          <a:p>
            <a:r>
              <a:rPr lang="zh-CN" altLang="en-US" dirty="0">
                <a:latin typeface="Arial" panose="020B0604020202020204" pitchFamily="34" charset="0"/>
                <a:cs typeface="Arial" panose="020B0604020202020204" pitchFamily="34" charset="0"/>
              </a:rPr>
              <a:t>战略技术管理</a:t>
            </a:r>
            <a:endParaRPr lang="en-US"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E37B1BD5-E103-CA82-C4BA-431F9AB601F5}"/>
              </a:ext>
            </a:extLst>
          </p:cNvPr>
          <p:cNvSpPr>
            <a:spLocks noGrp="1"/>
          </p:cNvSpPr>
          <p:nvPr>
            <p:ph sz="half" idx="2"/>
          </p:nvPr>
        </p:nvSpPr>
        <p:spPr>
          <a:xfrm>
            <a:off x="6793523" y="1424355"/>
            <a:ext cx="5398477" cy="4220308"/>
          </a:xfrm>
        </p:spPr>
        <p:txBody>
          <a:bodyPr>
            <a:normAutofit fontScale="92500" lnSpcReduction="10000"/>
          </a:bodyPr>
          <a:lstStyle/>
          <a:p>
            <a:r>
              <a:rPr lang="en-US" altLang="zh-CN" sz="2000" dirty="0">
                <a:latin typeface="+mn-ea"/>
                <a:cs typeface="Arial" panose="020B0604020202020204" pitchFamily="34" charset="0"/>
              </a:rPr>
              <a:t>第</a:t>
            </a:r>
            <a:r>
              <a:rPr lang="zh-CN" altLang="en-US" sz="2000" dirty="0">
                <a:latin typeface="+mn-ea"/>
                <a:cs typeface="Arial" panose="020B0604020202020204" pitchFamily="34" charset="0"/>
              </a:rPr>
              <a:t>四</a:t>
            </a:r>
            <a:r>
              <a:rPr lang="en-US" altLang="zh-CN" sz="2000" dirty="0">
                <a:latin typeface="+mn-ea"/>
                <a:cs typeface="Arial" panose="020B0604020202020204" pitchFamily="34" charset="0"/>
              </a:rPr>
              <a:t>学期 (</a:t>
            </a:r>
            <a:r>
              <a:rPr lang="zh-CN" altLang="en-US" sz="2000" dirty="0">
                <a:latin typeface="+mn-ea"/>
                <a:cs typeface="Arial" panose="020B0604020202020204" pitchFamily="34" charset="0"/>
              </a:rPr>
              <a:t>在美国学习的第二学期</a:t>
            </a:r>
            <a:r>
              <a:rPr lang="en-US" altLang="zh-CN" sz="2000" dirty="0">
                <a:latin typeface="+mn-ea"/>
                <a:cs typeface="Arial" panose="020B0604020202020204" pitchFamily="34" charset="0"/>
              </a:rPr>
              <a:t>)</a:t>
            </a:r>
          </a:p>
          <a:p>
            <a:r>
              <a:rPr lang="zh-CN" altLang="en-US" dirty="0">
                <a:latin typeface="Arial" panose="020B0604020202020204" pitchFamily="34" charset="0"/>
                <a:cs typeface="Arial" panose="020B0604020202020204" pitchFamily="34" charset="0"/>
              </a:rPr>
              <a:t>选修 </a:t>
            </a:r>
            <a:r>
              <a:rPr lang="en-US" dirty="0">
                <a:latin typeface="Arial" panose="020B0604020202020204" pitchFamily="34" charset="0"/>
                <a:cs typeface="Arial" panose="020B0604020202020204" pitchFamily="34" charset="0"/>
              </a:rPr>
              <a:t>1</a:t>
            </a:r>
          </a:p>
          <a:p>
            <a:r>
              <a:rPr lang="zh-CN" altLang="en-US" dirty="0">
                <a:latin typeface="Arial" panose="020B0604020202020204" pitchFamily="34" charset="0"/>
                <a:cs typeface="Arial" panose="020B0604020202020204" pitchFamily="34" charset="0"/>
              </a:rPr>
              <a:t>选修 </a:t>
            </a:r>
            <a:r>
              <a:rPr lang="en-US" dirty="0">
                <a:latin typeface="Arial" panose="020B0604020202020204" pitchFamily="34" charset="0"/>
                <a:cs typeface="Arial" panose="020B0604020202020204" pitchFamily="34" charset="0"/>
              </a:rPr>
              <a:t>2</a:t>
            </a:r>
          </a:p>
          <a:p>
            <a:r>
              <a:rPr lang="zh-CN" altLang="en-US" dirty="0">
                <a:latin typeface="Arial" panose="020B0604020202020204" pitchFamily="34" charset="0"/>
                <a:cs typeface="Arial" panose="020B0604020202020204" pitchFamily="34" charset="0"/>
              </a:rPr>
              <a:t>选修 </a:t>
            </a:r>
            <a:r>
              <a:rPr lang="en-US" dirty="0">
                <a:latin typeface="Arial" panose="020B0604020202020204" pitchFamily="34" charset="0"/>
                <a:cs typeface="Arial" panose="020B0604020202020204" pitchFamily="34" charset="0"/>
              </a:rPr>
              <a:t>3</a:t>
            </a:r>
          </a:p>
          <a:p>
            <a:endParaRPr lang="en-US" dirty="0">
              <a:latin typeface="Arial" panose="020B0604020202020204" pitchFamily="34" charset="0"/>
              <a:cs typeface="Arial" panose="020B0604020202020204" pitchFamily="34" charset="0"/>
            </a:endParaRPr>
          </a:p>
          <a:p>
            <a:r>
              <a:rPr lang="en-US" altLang="zh-CN" sz="2000" dirty="0">
                <a:latin typeface="+mn-ea"/>
                <a:cs typeface="Arial" panose="020B0604020202020204" pitchFamily="34" charset="0"/>
              </a:rPr>
              <a:t>第</a:t>
            </a:r>
            <a:r>
              <a:rPr lang="zh-CN" altLang="en-US" dirty="0">
                <a:latin typeface="+mn-ea"/>
                <a:cs typeface="Arial" panose="020B0604020202020204" pitchFamily="34" charset="0"/>
              </a:rPr>
              <a:t>五</a:t>
            </a:r>
            <a:r>
              <a:rPr lang="en-US" altLang="zh-CN" sz="2000" dirty="0">
                <a:latin typeface="+mn-ea"/>
                <a:cs typeface="Arial" panose="020B0604020202020204" pitchFamily="34" charset="0"/>
              </a:rPr>
              <a:t>学期 (</a:t>
            </a:r>
            <a:r>
              <a:rPr lang="zh-CN" altLang="en-US" sz="2000" dirty="0">
                <a:latin typeface="+mn-ea"/>
                <a:cs typeface="Arial" panose="020B0604020202020204" pitchFamily="34" charset="0"/>
              </a:rPr>
              <a:t>在美国学习的第三学期</a:t>
            </a:r>
            <a:r>
              <a:rPr lang="en-US" altLang="zh-CN" sz="2000" dirty="0">
                <a:latin typeface="+mn-ea"/>
                <a:cs typeface="Arial" panose="020B0604020202020204" pitchFamily="34" charset="0"/>
              </a:rPr>
              <a:t>)</a:t>
            </a:r>
          </a:p>
          <a:p>
            <a:r>
              <a:rPr lang="zh-CN" altLang="en-US" dirty="0">
                <a:latin typeface="Arial" panose="020B0604020202020204" pitchFamily="34" charset="0"/>
                <a:cs typeface="Arial" panose="020B0604020202020204" pitchFamily="34" charset="0"/>
              </a:rPr>
              <a:t>选修 </a:t>
            </a:r>
            <a:r>
              <a:rPr lang="en-US" dirty="0">
                <a:latin typeface="Arial" panose="020B0604020202020204" pitchFamily="34" charset="0"/>
                <a:cs typeface="Arial" panose="020B0604020202020204" pitchFamily="34" charset="0"/>
              </a:rPr>
              <a:t>4</a:t>
            </a:r>
          </a:p>
          <a:p>
            <a:r>
              <a:rPr lang="zh-CN" altLang="en-US" dirty="0">
                <a:latin typeface="Arial" panose="020B0604020202020204" pitchFamily="34" charset="0"/>
                <a:cs typeface="Arial" panose="020B0604020202020204" pitchFamily="34" charset="0"/>
              </a:rPr>
              <a:t>顶尖课程</a:t>
            </a:r>
            <a:endParaRPr lang="en-US" dirty="0">
              <a:latin typeface="Arial" panose="020B0604020202020204" pitchFamily="34" charset="0"/>
              <a:cs typeface="Arial" panose="020B0604020202020204" pitchFamily="34" charset="0"/>
            </a:endParaRPr>
          </a:p>
        </p:txBody>
      </p:sp>
      <p:pic>
        <p:nvPicPr>
          <p:cNvPr id="5" name="Picture 4" descr="Global Alliance - Final"/>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36751" y="6192247"/>
            <a:ext cx="518475" cy="453650"/>
          </a:xfrm>
          <a:prstGeom prst="rect">
            <a:avLst/>
          </a:prstGeom>
          <a:noFill/>
          <a:ln>
            <a:noFill/>
          </a:ln>
        </p:spPr>
      </p:pic>
    </p:spTree>
    <p:extLst>
      <p:ext uri="{BB962C8B-B14F-4D97-AF65-F5344CB8AC3E}">
        <p14:creationId xmlns:p14="http://schemas.microsoft.com/office/powerpoint/2010/main" val="4238644934"/>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F20CB-8EB7-99C7-E1F6-3D0FAB06D585}"/>
              </a:ext>
            </a:extLst>
          </p:cNvPr>
          <p:cNvSpPr>
            <a:spLocks noGrp="1"/>
          </p:cNvSpPr>
          <p:nvPr>
            <p:ph type="title"/>
          </p:nvPr>
        </p:nvSpPr>
        <p:spPr>
          <a:xfrm>
            <a:off x="7872575" y="628651"/>
            <a:ext cx="3643150" cy="3495674"/>
          </a:xfrm>
        </p:spPr>
        <p:txBody>
          <a:bodyPr vert="horz" lIns="91440" tIns="45720" rIns="91440" bIns="45720" rtlCol="0" anchor="b">
            <a:normAutofit/>
          </a:bodyPr>
          <a:lstStyle/>
          <a:p>
            <a:r>
              <a:rPr lang="en-US" sz="4000" dirty="0" err="1">
                <a:latin typeface="Arial" panose="020B0604020202020204" pitchFamily="34" charset="0"/>
                <a:cs typeface="Arial" panose="020B0604020202020204" pitchFamily="34" charset="0"/>
              </a:rPr>
              <a:t>学位证样本</a:t>
            </a:r>
            <a:endParaRPr lang="en-US" sz="4000"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5BC51F77-AE74-4F38-B1DC-29475E38CA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内容占位符 9" descr="文本, 信件&#10;&#10;描述已自动生成">
            <a:extLst>
              <a:ext uri="{FF2B5EF4-FFF2-40B4-BE49-F238E27FC236}">
                <a16:creationId xmlns:a16="http://schemas.microsoft.com/office/drawing/2014/main" id="{B47B6E31-A6D9-99DA-D709-13A4FA536772}"/>
              </a:ext>
            </a:extLst>
          </p:cNvPr>
          <p:cNvPicPr>
            <a:picLocks noGrp="1" noChangeAspect="1"/>
          </p:cNvPicPr>
          <p:nvPr>
            <p:ph sz="half" idx="1"/>
          </p:nvPr>
        </p:nvPicPr>
        <p:blipFill rotWithShape="1">
          <a:blip r:embed="rId5" cstate="print">
            <a:extLst>
              <a:ext uri="{28A0092B-C50C-407E-A947-70E740481C1C}">
                <a14:useLocalDpi xmlns:a14="http://schemas.microsoft.com/office/drawing/2010/main" val="0"/>
              </a:ext>
            </a:extLst>
          </a:blip>
          <a:srcRect l="2303" r="1345" b="-2"/>
          <a:stretch/>
        </p:blipFill>
        <p:spPr>
          <a:xfrm>
            <a:off x="1137490" y="1114868"/>
            <a:ext cx="5926045" cy="4628265"/>
          </a:xfrm>
          <a:prstGeom prst="rect">
            <a:avLst/>
          </a:prstGeom>
        </p:spPr>
      </p:pic>
      <p:sp>
        <p:nvSpPr>
          <p:cNvPr id="17" name="Rectangle 16">
            <a:extLst>
              <a:ext uri="{FF2B5EF4-FFF2-40B4-BE49-F238E27FC236}">
                <a16:creationId xmlns:a16="http://schemas.microsoft.com/office/drawing/2014/main" id="{FCE87B8C-E5AA-4044-AB91-DDA3084B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lobal Alliance - Final">
            <a:extLst>
              <a:ext uri="{FF2B5EF4-FFF2-40B4-BE49-F238E27FC236}">
                <a16:creationId xmlns:a16="http://schemas.microsoft.com/office/drawing/2014/main" id="{2B787E43-65B8-1E23-5A29-8989FB82C879}"/>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36751" y="6192247"/>
            <a:ext cx="518475" cy="453650"/>
          </a:xfrm>
          <a:prstGeom prst="rect">
            <a:avLst/>
          </a:prstGeom>
          <a:noFill/>
          <a:ln>
            <a:noFill/>
          </a:ln>
        </p:spPr>
      </p:pic>
    </p:spTree>
    <p:extLst>
      <p:ext uri="{BB962C8B-B14F-4D97-AF65-F5344CB8AC3E}">
        <p14:creationId xmlns:p14="http://schemas.microsoft.com/office/powerpoint/2010/main" val="1064323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82D5C-56EB-B36C-4280-84665D55F088}"/>
              </a:ext>
            </a:extLst>
          </p:cNvPr>
          <p:cNvSpPr>
            <a:spLocks noGrp="1"/>
          </p:cNvSpPr>
          <p:nvPr>
            <p:ph type="title"/>
          </p:nvPr>
        </p:nvSpPr>
        <p:spPr>
          <a:xfrm>
            <a:off x="1343286" y="0"/>
            <a:ext cx="10353761" cy="1326321"/>
          </a:xfrm>
        </p:spPr>
        <p:txBody>
          <a:bodyPr/>
          <a:lstStyle/>
          <a:p>
            <a:pPr algn="ctr"/>
            <a:r>
              <a:rPr lang="en-US" sz="3600" dirty="0">
                <a:latin typeface="Arial" panose="020B0604020202020204" pitchFamily="34" charset="0"/>
                <a:cs typeface="Arial" panose="020B0604020202020204" pitchFamily="34" charset="0"/>
              </a:rPr>
              <a:t>学费</a:t>
            </a:r>
            <a:r>
              <a:rPr lang="en-US"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B4D637BF-1837-8C28-A8A9-DB759C6BD527}"/>
              </a:ext>
            </a:extLst>
          </p:cNvPr>
          <p:cNvSpPr>
            <a:spLocks noGrp="1"/>
          </p:cNvSpPr>
          <p:nvPr>
            <p:ph sz="half" idx="1"/>
          </p:nvPr>
        </p:nvSpPr>
        <p:spPr>
          <a:xfrm>
            <a:off x="1089910" y="1143000"/>
            <a:ext cx="10353761" cy="4571999"/>
          </a:xfrm>
        </p:spPr>
        <p:txBody>
          <a:bodyPr>
            <a:normAutofit/>
          </a:bodyPr>
          <a:lstStyle/>
          <a:p>
            <a:pPr marL="0" indent="0">
              <a:buNone/>
            </a:pPr>
            <a:endParaRPr lang="en-US" sz="1900" dirty="0">
              <a:latin typeface="Arial" panose="020B0604020202020204" pitchFamily="34" charset="0"/>
              <a:cs typeface="Arial" panose="020B0604020202020204" pitchFamily="34" charset="0"/>
            </a:endParaRPr>
          </a:p>
          <a:p>
            <a:r>
              <a:rPr lang="zh-CN" altLang="en-US" sz="1900" dirty="0">
                <a:effectLst/>
                <a:latin typeface="Calibri" panose="020F0502020204030204" pitchFamily="34" charset="0"/>
                <a:ea typeface="SimSun" panose="02010600030101010101" pitchFamily="2" charset="-122"/>
              </a:rPr>
              <a:t>在中国上在线课程的学费为每门课</a:t>
            </a:r>
            <a:r>
              <a:rPr lang="en-US" altLang="zh-CN" sz="1900" dirty="0">
                <a:effectLst/>
                <a:latin typeface="Calibri" panose="020F0502020204030204" pitchFamily="34" charset="0"/>
                <a:ea typeface="SimSun" panose="02010600030101010101" pitchFamily="2" charset="-122"/>
              </a:rPr>
              <a:t>$1,200</a:t>
            </a:r>
            <a:r>
              <a:rPr lang="zh-CN" altLang="en-US" sz="1900" dirty="0">
                <a:effectLst/>
                <a:latin typeface="Calibri" panose="020F0502020204030204" pitchFamily="34" charset="0"/>
                <a:ea typeface="SimSun" panose="02010600030101010101" pitchFamily="2" charset="-122"/>
              </a:rPr>
              <a:t>美金</a:t>
            </a:r>
            <a:endParaRPr lang="en-US" altLang="zh-CN" sz="1900" dirty="0">
              <a:effectLst/>
              <a:latin typeface="Calibri" panose="020F0502020204030204" pitchFamily="34" charset="0"/>
              <a:ea typeface="SimSun" panose="02010600030101010101" pitchFamily="2" charset="-122"/>
            </a:endParaRPr>
          </a:p>
          <a:p>
            <a:r>
              <a:rPr lang="zh-CN" altLang="en-US" sz="1900" dirty="0">
                <a:effectLst/>
                <a:latin typeface="Calibri" panose="020F0502020204030204" pitchFamily="34" charset="0"/>
                <a:ea typeface="SimSun" panose="02010600030101010101" pitchFamily="2" charset="-122"/>
              </a:rPr>
              <a:t>在中国</a:t>
            </a:r>
            <a:r>
              <a:rPr lang="en-US" altLang="zh-CN" sz="1900" dirty="0">
                <a:effectLst/>
                <a:latin typeface="Calibri" panose="020F0502020204030204" pitchFamily="34" charset="0"/>
                <a:ea typeface="SimSun" panose="02010600030101010101" pitchFamily="2" charset="-122"/>
              </a:rPr>
              <a:t>4</a:t>
            </a:r>
            <a:r>
              <a:rPr lang="zh-CN" altLang="en-US" sz="1900" dirty="0">
                <a:effectLst/>
                <a:latin typeface="Calibri" panose="020F0502020204030204" pitchFamily="34" charset="0"/>
                <a:ea typeface="SimSun" panose="02010600030101010101" pitchFamily="2" charset="-122"/>
              </a:rPr>
              <a:t>门在线核心课程的总学费为</a:t>
            </a:r>
            <a:r>
              <a:rPr lang="en-US" altLang="zh-CN" sz="1900" dirty="0">
                <a:effectLst/>
                <a:latin typeface="Calibri" panose="020F0502020204030204" pitchFamily="34" charset="0"/>
                <a:ea typeface="SimSun" panose="02010600030101010101" pitchFamily="2" charset="-122"/>
              </a:rPr>
              <a:t>$4,800</a:t>
            </a:r>
            <a:r>
              <a:rPr lang="zh-CN" altLang="en-US" sz="1900" dirty="0">
                <a:effectLst/>
                <a:latin typeface="Calibri" panose="020F0502020204030204" pitchFamily="34" charset="0"/>
                <a:ea typeface="SimSun" panose="02010600030101010101" pitchFamily="2" charset="-122"/>
              </a:rPr>
              <a:t>美金</a:t>
            </a:r>
            <a:endParaRPr lang="en-US" altLang="zh-CN" sz="1900" dirty="0">
              <a:effectLst/>
              <a:latin typeface="Calibri" panose="020F0502020204030204" pitchFamily="34" charset="0"/>
              <a:ea typeface="SimSun" panose="02010600030101010101" pitchFamily="2" charset="-122"/>
            </a:endParaRPr>
          </a:p>
          <a:p>
            <a:pPr marL="0" indent="0">
              <a:buNone/>
            </a:pPr>
            <a:endParaRPr lang="en-US" sz="1900" dirty="0">
              <a:effectLst/>
              <a:latin typeface="Calibri" panose="020F0502020204030204" pitchFamily="34" charset="0"/>
              <a:ea typeface="SimSun" panose="02010600030101010101" pitchFamily="2" charset="-122"/>
            </a:endParaRPr>
          </a:p>
          <a:p>
            <a:r>
              <a:rPr lang="zh-CN" altLang="en-US" sz="1900" dirty="0">
                <a:effectLst/>
                <a:latin typeface="Calibri" panose="020F0502020204030204" pitchFamily="34" charset="0"/>
                <a:ea typeface="SimSun" panose="02010600030101010101" pitchFamily="2" charset="-122"/>
              </a:rPr>
              <a:t>对于选择前往美国伯克利学院完成剩余</a:t>
            </a:r>
            <a:r>
              <a:rPr lang="en-US" altLang="zh-CN" sz="1900" dirty="0">
                <a:effectLst/>
                <a:latin typeface="Calibri" panose="020F0502020204030204" pitchFamily="34" charset="0"/>
                <a:ea typeface="SimSun" panose="02010600030101010101" pitchFamily="2" charset="-122"/>
              </a:rPr>
              <a:t>8</a:t>
            </a:r>
            <a:r>
              <a:rPr lang="zh-CN" altLang="en-US" sz="1900" dirty="0">
                <a:effectLst/>
                <a:latin typeface="Calibri" panose="020F0502020204030204" pitchFamily="34" charset="0"/>
                <a:ea typeface="SimSun" panose="02010600030101010101" pitchFamily="2" charset="-122"/>
              </a:rPr>
              <a:t>门</a:t>
            </a:r>
            <a:r>
              <a:rPr lang="en-US" sz="1900" dirty="0">
                <a:effectLst/>
                <a:latin typeface="Calibri" panose="020F0502020204030204" pitchFamily="34" charset="0"/>
                <a:ea typeface="SimSun" panose="02010600030101010101" pitchFamily="2" charset="-122"/>
              </a:rPr>
              <a:t>MBA</a:t>
            </a:r>
            <a:r>
              <a:rPr lang="zh-CN" altLang="en-US" sz="1900" dirty="0">
                <a:effectLst/>
                <a:latin typeface="Calibri" panose="020F0502020204030204" pitchFamily="34" charset="0"/>
                <a:ea typeface="SimSun" panose="02010600030101010101" pitchFamily="2" charset="-122"/>
              </a:rPr>
              <a:t>课程的学生，每门课程的学费为</a:t>
            </a:r>
            <a:r>
              <a:rPr lang="en-US" altLang="zh-CN" sz="1900" dirty="0">
                <a:effectLst/>
                <a:latin typeface="Calibri" panose="020F0502020204030204" pitchFamily="34" charset="0"/>
                <a:ea typeface="SimSun" panose="02010600030101010101" pitchFamily="2" charset="-122"/>
              </a:rPr>
              <a:t>¥2200</a:t>
            </a:r>
            <a:r>
              <a:rPr lang="zh-CN" altLang="en-US" sz="1900" dirty="0">
                <a:effectLst/>
                <a:latin typeface="Calibri" panose="020F0502020204030204" pitchFamily="34" charset="0"/>
                <a:ea typeface="SimSun" panose="02010600030101010101" pitchFamily="2" charset="-122"/>
              </a:rPr>
              <a:t>美金。 在美国完成</a:t>
            </a:r>
            <a:r>
              <a:rPr lang="en-US" altLang="zh-CN" sz="1900" dirty="0">
                <a:effectLst/>
                <a:latin typeface="Calibri" panose="020F0502020204030204" pitchFamily="34" charset="0"/>
                <a:ea typeface="SimSun" panose="02010600030101010101" pitchFamily="2" charset="-122"/>
              </a:rPr>
              <a:t>8</a:t>
            </a:r>
            <a:r>
              <a:rPr lang="zh-CN" altLang="en-US" sz="1900" dirty="0">
                <a:effectLst/>
                <a:latin typeface="Calibri" panose="020F0502020204030204" pitchFamily="34" charset="0"/>
                <a:ea typeface="SimSun" panose="02010600030101010101" pitchFamily="2" charset="-122"/>
              </a:rPr>
              <a:t>门</a:t>
            </a:r>
            <a:r>
              <a:rPr lang="en-US" sz="1900" dirty="0">
                <a:effectLst/>
                <a:latin typeface="Calibri" panose="020F0502020204030204" pitchFamily="34" charset="0"/>
                <a:ea typeface="SimSun" panose="02010600030101010101" pitchFamily="2" charset="-122"/>
              </a:rPr>
              <a:t>MBA</a:t>
            </a:r>
            <a:r>
              <a:rPr lang="zh-CN" altLang="en-US" sz="1900" dirty="0">
                <a:effectLst/>
                <a:latin typeface="Calibri" panose="020F0502020204030204" pitchFamily="34" charset="0"/>
                <a:ea typeface="SimSun" panose="02010600030101010101" pitchFamily="2" charset="-122"/>
              </a:rPr>
              <a:t>课程的总学费为</a:t>
            </a:r>
            <a:r>
              <a:rPr lang="en-US" altLang="zh-CN" sz="1900" dirty="0">
                <a:effectLst/>
                <a:latin typeface="Calibri" panose="020F0502020204030204" pitchFamily="34" charset="0"/>
                <a:ea typeface="SimSun" panose="02010600030101010101" pitchFamily="2" charset="-122"/>
              </a:rPr>
              <a:t>$17,600</a:t>
            </a:r>
            <a:r>
              <a:rPr lang="zh-CN" altLang="en-US" sz="1900" dirty="0">
                <a:effectLst/>
                <a:latin typeface="Calibri" panose="020F0502020204030204" pitchFamily="34" charset="0"/>
                <a:ea typeface="SimSun" panose="02010600030101010101" pitchFamily="2" charset="-122"/>
              </a:rPr>
              <a:t>美金。</a:t>
            </a:r>
            <a:endParaRPr lang="en-US" altLang="zh-CN" sz="1900" dirty="0">
              <a:effectLst/>
              <a:latin typeface="Calibri" panose="020F0502020204030204" pitchFamily="34" charset="0"/>
              <a:ea typeface="SimSun" panose="02010600030101010101" pitchFamily="2" charset="-122"/>
            </a:endParaRPr>
          </a:p>
          <a:p>
            <a:r>
              <a:rPr lang="zh-CN" altLang="en-US" sz="1900" dirty="0">
                <a:effectLst/>
                <a:latin typeface="Calibri" panose="020F0502020204030204" pitchFamily="34" charset="0"/>
                <a:ea typeface="SimSun" panose="02010600030101010101" pitchFamily="2" charset="-122"/>
                <a:cs typeface="Cambria" panose="02040503050406030204" pitchFamily="18" charset="0"/>
              </a:rPr>
              <a:t>对于那些选择在线完成</a:t>
            </a:r>
            <a:r>
              <a:rPr lang="en-US" sz="1900" dirty="0">
                <a:effectLst/>
                <a:latin typeface="Calibri" panose="020F0502020204030204" pitchFamily="34" charset="0"/>
                <a:ea typeface="SimSun" panose="02010600030101010101" pitchFamily="2" charset="-122"/>
                <a:cs typeface="Cambria" panose="02040503050406030204" pitchFamily="18" charset="0"/>
              </a:rPr>
              <a:t>MBA</a:t>
            </a:r>
            <a:r>
              <a:rPr lang="zh-CN" altLang="en-US" sz="1900" dirty="0">
                <a:effectLst/>
                <a:latin typeface="Calibri" panose="020F0502020204030204" pitchFamily="34" charset="0"/>
                <a:ea typeface="SimSun" panose="02010600030101010101" pitchFamily="2" charset="-122"/>
                <a:cs typeface="Cambria" panose="02040503050406030204" pitchFamily="18" charset="0"/>
              </a:rPr>
              <a:t>课程的学生来说，每门课程的学费为</a:t>
            </a:r>
            <a:r>
              <a:rPr lang="en-US" altLang="zh-CN" sz="1900" dirty="0">
                <a:effectLst/>
                <a:latin typeface="Calibri" panose="020F0502020204030204" pitchFamily="34" charset="0"/>
                <a:ea typeface="SimSun" panose="02010600030101010101" pitchFamily="2" charset="-122"/>
                <a:cs typeface="Cambria" panose="02040503050406030204" pitchFamily="18" charset="0"/>
              </a:rPr>
              <a:t>$1200</a:t>
            </a:r>
            <a:r>
              <a:rPr lang="zh-CN" altLang="en-US" sz="1900" dirty="0">
                <a:effectLst/>
                <a:latin typeface="Calibri" panose="020F0502020204030204" pitchFamily="34" charset="0"/>
                <a:ea typeface="SimSun" panose="02010600030101010101" pitchFamily="2" charset="-122"/>
                <a:cs typeface="Cambria" panose="02040503050406030204" pitchFamily="18" charset="0"/>
              </a:rPr>
              <a:t>美金，而以在线同步完成</a:t>
            </a:r>
            <a:r>
              <a:rPr lang="en-US" altLang="zh-CN" sz="1900" dirty="0">
                <a:effectLst/>
                <a:latin typeface="Calibri" panose="020F0502020204030204" pitchFamily="34" charset="0"/>
                <a:ea typeface="SimSun" panose="02010600030101010101" pitchFamily="2" charset="-122"/>
                <a:cs typeface="Cambria" panose="02040503050406030204" pitchFamily="18" charset="0"/>
              </a:rPr>
              <a:t>8</a:t>
            </a:r>
            <a:r>
              <a:rPr lang="zh-CN" altLang="en-US" sz="1900" dirty="0">
                <a:effectLst/>
                <a:latin typeface="Calibri" panose="020F0502020204030204" pitchFamily="34" charset="0"/>
                <a:ea typeface="SimSun" panose="02010600030101010101" pitchFamily="2" charset="-122"/>
                <a:cs typeface="Cambria" panose="02040503050406030204" pitchFamily="18" charset="0"/>
              </a:rPr>
              <a:t>门课程的学费总计为</a:t>
            </a:r>
            <a:r>
              <a:rPr lang="en-US" altLang="zh-CN" sz="1900" dirty="0">
                <a:effectLst/>
                <a:latin typeface="Calibri" panose="020F0502020204030204" pitchFamily="34" charset="0"/>
                <a:ea typeface="SimSun" panose="02010600030101010101" pitchFamily="2" charset="-122"/>
                <a:cs typeface="Cambria" panose="02040503050406030204" pitchFamily="18" charset="0"/>
              </a:rPr>
              <a:t>$9600</a:t>
            </a:r>
            <a:r>
              <a:rPr lang="zh-CN" altLang="en-US" sz="1900" dirty="0">
                <a:effectLst/>
                <a:latin typeface="Calibri" panose="020F0502020204030204" pitchFamily="34" charset="0"/>
                <a:ea typeface="SimSun" panose="02010600030101010101" pitchFamily="2" charset="-122"/>
                <a:cs typeface="Cambria" panose="02040503050406030204" pitchFamily="18" charset="0"/>
              </a:rPr>
              <a:t>美金。</a:t>
            </a:r>
            <a:endParaRPr lang="en-US" sz="1900" dirty="0">
              <a:latin typeface="Arial" panose="020B0604020202020204" pitchFamily="34" charset="0"/>
              <a:cs typeface="Arial" panose="020B0604020202020204" pitchFamily="34" charset="0"/>
            </a:endParaRPr>
          </a:p>
        </p:txBody>
      </p:sp>
      <p:pic>
        <p:nvPicPr>
          <p:cNvPr id="4" name="Picture 3" descr="Global Alliance - Final">
            <a:extLst>
              <a:ext uri="{FF2B5EF4-FFF2-40B4-BE49-F238E27FC236}">
                <a16:creationId xmlns:a16="http://schemas.microsoft.com/office/drawing/2014/main" id="{3863C5E7-47CA-E9A5-3059-1C783B05D29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6751" y="6192247"/>
            <a:ext cx="518475" cy="453650"/>
          </a:xfrm>
          <a:prstGeom prst="rect">
            <a:avLst/>
          </a:prstGeom>
          <a:noFill/>
          <a:ln>
            <a:noFill/>
          </a:ln>
        </p:spPr>
      </p:pic>
    </p:spTree>
    <p:extLst>
      <p:ext uri="{BB962C8B-B14F-4D97-AF65-F5344CB8AC3E}">
        <p14:creationId xmlns:p14="http://schemas.microsoft.com/office/powerpoint/2010/main" val="156660528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6AE7B63-D295-41BA-AC4A-E390B90E5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0608C29-FDF0-8645-8175-5D923D897B6B}"/>
              </a:ext>
            </a:extLst>
          </p:cNvPr>
          <p:cNvSpPr txBox="1"/>
          <p:nvPr/>
        </p:nvSpPr>
        <p:spPr>
          <a:xfrm>
            <a:off x="4927471" y="426435"/>
            <a:ext cx="6340084" cy="1326321"/>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000" b="1" cap="all" dirty="0">
                <a:solidFill>
                  <a:srgbClr val="FFFFFF"/>
                </a:solidFill>
                <a:effectLst>
                  <a:outerShdw blurRad="50800" dist="63500" dir="2700000" algn="tl" rotWithShape="0">
                    <a:srgbClr val="000000">
                      <a:alpha val="48000"/>
                    </a:srgbClr>
                  </a:outerShdw>
                </a:effectLst>
                <a:latin typeface="+mj-lt"/>
                <a:ea typeface="+mj-ea"/>
                <a:cs typeface="+mj-cs"/>
              </a:rPr>
              <a:t>伯克利学院</a:t>
            </a:r>
          </a:p>
        </p:txBody>
      </p:sp>
      <p:sp>
        <p:nvSpPr>
          <p:cNvPr id="17" name="Rectangle 16">
            <a:extLst>
              <a:ext uri="{FF2B5EF4-FFF2-40B4-BE49-F238E27FC236}">
                <a16:creationId xmlns:a16="http://schemas.microsoft.com/office/drawing/2014/main" id="{786DD7D1-E01C-464B-945C-F6E88018E0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374332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CC0172A-140B-AD40-A998-839827A71C78}"/>
              </a:ext>
            </a:extLst>
          </p:cNvPr>
          <p:cNvPicPr>
            <a:picLocks noChangeAspect="1"/>
          </p:cNvPicPr>
          <p:nvPr/>
        </p:nvPicPr>
        <p:blipFill>
          <a:blip r:embed="rId4"/>
          <a:stretch>
            <a:fillRect/>
          </a:stretch>
        </p:blipFill>
        <p:spPr>
          <a:xfrm>
            <a:off x="1141857" y="2980611"/>
            <a:ext cx="2964561" cy="896779"/>
          </a:xfrm>
          <a:prstGeom prst="rect">
            <a:avLst/>
          </a:prstGeom>
        </p:spPr>
      </p:pic>
      <p:sp>
        <p:nvSpPr>
          <p:cNvPr id="19" name="Rectangle 18">
            <a:extLst>
              <a:ext uri="{FF2B5EF4-FFF2-40B4-BE49-F238E27FC236}">
                <a16:creationId xmlns:a16="http://schemas.microsoft.com/office/drawing/2014/main" id="{F80E4150-F3C6-4470-AF85-36BFD3E39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340" y="804806"/>
            <a:ext cx="3625595" cy="5248389"/>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4E6335F-9BB2-3547-B8AA-DFAB0F0D8074}"/>
              </a:ext>
            </a:extLst>
          </p:cNvPr>
          <p:cNvSpPr/>
          <p:nvPr/>
        </p:nvSpPr>
        <p:spPr>
          <a:xfrm>
            <a:off x="4826317" y="1922066"/>
            <a:ext cx="6944489" cy="4509499"/>
          </a:xfrm>
          <a:prstGeom prst="rect">
            <a:avLst/>
          </a:prstGeom>
        </p:spPr>
        <p:txBody>
          <a:bodyPr vert="horz" lIns="91440" tIns="45720" rIns="91440" bIns="45720" rtlCol="0">
            <a:normAutofit/>
          </a:bodyPr>
          <a:lstStyle/>
          <a:p>
            <a:pPr indent="-228600" defTabSz="914400">
              <a:lnSpc>
                <a:spcPct val="110000"/>
              </a:lnSpc>
              <a:spcAft>
                <a:spcPts val="600"/>
              </a:spcAft>
              <a:buFont typeface="Arial" panose="020B0604020202020204" pitchFamily="34" charset="0"/>
              <a:buChar char="•"/>
            </a:pPr>
            <a:r>
              <a:rPr lang="zh-CN" altLang="en-US" sz="1600" dirty="0">
                <a:solidFill>
                  <a:srgbClr val="FFFFFF"/>
                </a:solidFill>
                <a:effectLst>
                  <a:outerShdw blurRad="50800" dist="38100" dir="2700000" algn="tl" rotWithShape="0">
                    <a:srgbClr val="000000">
                      <a:alpha val="48000"/>
                    </a:srgbClr>
                  </a:outerShdw>
                </a:effectLst>
                <a:latin typeface="+mj-lt"/>
              </a:rPr>
              <a:t>伯克利学院是由美国中部高等教育委员会认证的。最近一次认证是在</a:t>
            </a:r>
            <a:r>
              <a:rPr lang="en-US" altLang="zh-CN" sz="1600" dirty="0">
                <a:solidFill>
                  <a:srgbClr val="FFFFFF"/>
                </a:solidFill>
                <a:effectLst>
                  <a:outerShdw blurRad="50800" dist="38100" dir="2700000" algn="tl" rotWithShape="0">
                    <a:srgbClr val="000000">
                      <a:alpha val="48000"/>
                    </a:srgbClr>
                  </a:outerShdw>
                </a:effectLst>
                <a:latin typeface="+mj-lt"/>
              </a:rPr>
              <a:t>2018</a:t>
            </a:r>
            <a:r>
              <a:rPr lang="zh-CN" altLang="en-US" sz="1600" dirty="0">
                <a:solidFill>
                  <a:srgbClr val="FFFFFF"/>
                </a:solidFill>
                <a:effectLst>
                  <a:outerShdw blurRad="50800" dist="38100" dir="2700000" algn="tl" rotWithShape="0">
                    <a:srgbClr val="000000">
                      <a:alpha val="48000"/>
                    </a:srgbClr>
                  </a:outerShdw>
                </a:effectLst>
                <a:latin typeface="+mj-lt"/>
              </a:rPr>
              <a:t>年</a:t>
            </a:r>
            <a:r>
              <a:rPr lang="en-US" altLang="zh-CN" sz="1600" dirty="0">
                <a:solidFill>
                  <a:srgbClr val="FFFFFF"/>
                </a:solidFill>
                <a:effectLst>
                  <a:outerShdw blurRad="50800" dist="38100" dir="2700000" algn="tl" rotWithShape="0">
                    <a:srgbClr val="000000">
                      <a:alpha val="48000"/>
                    </a:srgbClr>
                  </a:outerShdw>
                </a:effectLst>
                <a:latin typeface="+mj-lt"/>
              </a:rPr>
              <a:t>6</a:t>
            </a:r>
            <a:r>
              <a:rPr lang="zh-CN" altLang="en-US" sz="1600" dirty="0">
                <a:solidFill>
                  <a:srgbClr val="FFFFFF"/>
                </a:solidFill>
                <a:effectLst>
                  <a:outerShdw blurRad="50800" dist="38100" dir="2700000" algn="tl" rotWithShape="0">
                    <a:srgbClr val="000000">
                      <a:alpha val="48000"/>
                    </a:srgbClr>
                  </a:outerShdw>
                </a:effectLst>
                <a:latin typeface="+mj-lt"/>
              </a:rPr>
              <a:t>月。中部州高等教育委员会是由美国教育部长和高等教育认证委员会认可的认证机构。</a:t>
            </a:r>
            <a:endParaRPr lang="en-US" altLang="zh-CN" sz="1600" dirty="0">
              <a:solidFill>
                <a:srgbClr val="FFFFFF"/>
              </a:solidFill>
              <a:effectLst>
                <a:outerShdw blurRad="50800" dist="38100" dir="2700000" algn="tl" rotWithShape="0">
                  <a:srgbClr val="000000">
                    <a:alpha val="48000"/>
                  </a:srgbClr>
                </a:outerShdw>
              </a:effectLst>
              <a:latin typeface="+mj-lt"/>
            </a:endParaRPr>
          </a:p>
          <a:p>
            <a:pPr defTabSz="914400">
              <a:lnSpc>
                <a:spcPct val="110000"/>
              </a:lnSpc>
              <a:spcAft>
                <a:spcPts val="600"/>
              </a:spcAft>
            </a:pPr>
            <a:endParaRPr lang="en-US" sz="1400" dirty="0">
              <a:solidFill>
                <a:srgbClr val="FFFFFF"/>
              </a:solidFill>
              <a:effectLst>
                <a:outerShdw blurRad="50800" dist="38100" dir="2700000" algn="tl" rotWithShape="0">
                  <a:srgbClr val="000000">
                    <a:alpha val="48000"/>
                  </a:srgbClr>
                </a:outerShdw>
              </a:effectLst>
            </a:endParaRPr>
          </a:p>
          <a:p>
            <a:pPr indent="-228600" defTabSz="914400">
              <a:lnSpc>
                <a:spcPct val="110000"/>
              </a:lnSpc>
              <a:spcAft>
                <a:spcPts val="600"/>
              </a:spcAft>
              <a:buFont typeface="Arial" panose="020B0604020202020204" pitchFamily="34" charset="0"/>
              <a:buChar char="•"/>
            </a:pPr>
            <a:r>
              <a:rPr lang="zh-CN" altLang="en-US" sz="1600" dirty="0">
                <a:solidFill>
                  <a:srgbClr val="FFFFFF"/>
                </a:solidFill>
                <a:effectLst>
                  <a:outerShdw blurRad="50800" dist="38100" dir="2700000" algn="tl" rotWithShape="0">
                    <a:srgbClr val="000000">
                      <a:alpha val="48000"/>
                    </a:srgbClr>
                  </a:outerShdw>
                </a:effectLst>
                <a:latin typeface="+mj-lt"/>
              </a:rPr>
              <a:t>伯克利学院由新泽西州高等教育部长授权，在新泽西州提供工商管理硕士</a:t>
            </a:r>
            <a:r>
              <a:rPr lang="en-US" altLang="zh-CN" sz="1600" dirty="0">
                <a:solidFill>
                  <a:srgbClr val="FFFFFF"/>
                </a:solidFill>
                <a:effectLst>
                  <a:outerShdw blurRad="50800" dist="38100" dir="2700000" algn="tl" rotWithShape="0">
                    <a:srgbClr val="000000">
                      <a:alpha val="48000"/>
                    </a:srgbClr>
                  </a:outerShdw>
                </a:effectLst>
                <a:latin typeface="+mj-lt"/>
              </a:rPr>
              <a:t>(</a:t>
            </a:r>
            <a:r>
              <a:rPr lang="en-US" sz="1600" dirty="0">
                <a:solidFill>
                  <a:srgbClr val="FFFFFF"/>
                </a:solidFill>
                <a:effectLst>
                  <a:outerShdw blurRad="50800" dist="38100" dir="2700000" algn="tl" rotWithShape="0">
                    <a:srgbClr val="000000">
                      <a:alpha val="48000"/>
                    </a:srgbClr>
                  </a:outerShdw>
                </a:effectLst>
                <a:latin typeface="+mj-lt"/>
              </a:rPr>
              <a:t>M.B.A.)，</a:t>
            </a:r>
            <a:r>
              <a:rPr lang="zh-CN" altLang="en-US" sz="1600" dirty="0">
                <a:solidFill>
                  <a:srgbClr val="FFFFFF"/>
                </a:solidFill>
                <a:effectLst>
                  <a:outerShdw blurRad="50800" dist="38100" dir="2700000" algn="tl" rotWithShape="0">
                    <a:srgbClr val="000000">
                      <a:alpha val="48000"/>
                    </a:srgbClr>
                  </a:outerShdw>
                </a:effectLst>
                <a:latin typeface="+mj-lt"/>
              </a:rPr>
              <a:t>美术学士</a:t>
            </a:r>
            <a:r>
              <a:rPr lang="en-US" altLang="zh-CN" sz="1600" dirty="0">
                <a:solidFill>
                  <a:srgbClr val="FFFFFF"/>
                </a:solidFill>
                <a:effectLst>
                  <a:outerShdw blurRad="50800" dist="38100" dir="2700000" algn="tl" rotWithShape="0">
                    <a:srgbClr val="000000">
                      <a:alpha val="48000"/>
                    </a:srgbClr>
                  </a:outerShdw>
                </a:effectLst>
                <a:latin typeface="+mj-lt"/>
              </a:rPr>
              <a:t>(</a:t>
            </a:r>
            <a:r>
              <a:rPr lang="en-US" sz="1600" dirty="0">
                <a:solidFill>
                  <a:srgbClr val="FFFFFF"/>
                </a:solidFill>
                <a:effectLst>
                  <a:outerShdw blurRad="50800" dist="38100" dir="2700000" algn="tl" rotWithShape="0">
                    <a:srgbClr val="000000">
                      <a:alpha val="48000"/>
                    </a:srgbClr>
                  </a:outerShdw>
                </a:effectLst>
                <a:latin typeface="+mj-lt"/>
              </a:rPr>
              <a:t>B.F.A.)，</a:t>
            </a:r>
            <a:r>
              <a:rPr lang="zh-CN" altLang="en-US" sz="1600" dirty="0">
                <a:solidFill>
                  <a:srgbClr val="FFFFFF"/>
                </a:solidFill>
                <a:effectLst>
                  <a:outerShdw blurRad="50800" dist="38100" dir="2700000" algn="tl" rotWithShape="0">
                    <a:srgbClr val="000000">
                      <a:alpha val="48000"/>
                    </a:srgbClr>
                  </a:outerShdw>
                </a:effectLst>
                <a:latin typeface="+mj-lt"/>
              </a:rPr>
              <a:t>理学学士</a:t>
            </a:r>
            <a:r>
              <a:rPr lang="en-US" altLang="zh-CN" sz="1600" dirty="0">
                <a:solidFill>
                  <a:srgbClr val="FFFFFF"/>
                </a:solidFill>
                <a:effectLst>
                  <a:outerShdw blurRad="50800" dist="38100" dir="2700000" algn="tl" rotWithShape="0">
                    <a:srgbClr val="000000">
                      <a:alpha val="48000"/>
                    </a:srgbClr>
                  </a:outerShdw>
                </a:effectLst>
                <a:latin typeface="+mj-lt"/>
              </a:rPr>
              <a:t>(</a:t>
            </a:r>
            <a:r>
              <a:rPr lang="en-US" sz="1600" dirty="0">
                <a:solidFill>
                  <a:srgbClr val="FFFFFF"/>
                </a:solidFill>
                <a:effectLst>
                  <a:outerShdw blurRad="50800" dist="38100" dir="2700000" algn="tl" rotWithShape="0">
                    <a:srgbClr val="000000">
                      <a:alpha val="48000"/>
                    </a:srgbClr>
                  </a:outerShdw>
                </a:effectLst>
                <a:latin typeface="+mj-lt"/>
              </a:rPr>
              <a:t>B.S.)，</a:t>
            </a:r>
            <a:r>
              <a:rPr lang="zh-CN" altLang="en-US" sz="1600" dirty="0">
                <a:solidFill>
                  <a:srgbClr val="FFFFFF"/>
                </a:solidFill>
                <a:effectLst>
                  <a:outerShdw blurRad="50800" dist="38100" dir="2700000" algn="tl" rotWithShape="0">
                    <a:srgbClr val="000000">
                      <a:alpha val="48000"/>
                    </a:srgbClr>
                  </a:outerShdw>
                </a:effectLst>
                <a:latin typeface="+mj-lt"/>
              </a:rPr>
              <a:t>工商管理学士</a:t>
            </a:r>
            <a:r>
              <a:rPr lang="en-US" altLang="zh-CN" sz="1600" dirty="0">
                <a:solidFill>
                  <a:srgbClr val="FFFFFF"/>
                </a:solidFill>
                <a:effectLst>
                  <a:outerShdw blurRad="50800" dist="38100" dir="2700000" algn="tl" rotWithShape="0">
                    <a:srgbClr val="000000">
                      <a:alpha val="48000"/>
                    </a:srgbClr>
                  </a:outerShdw>
                </a:effectLst>
                <a:latin typeface="+mj-lt"/>
              </a:rPr>
              <a:t>(</a:t>
            </a:r>
            <a:r>
              <a:rPr lang="en-US" sz="1600" dirty="0">
                <a:solidFill>
                  <a:srgbClr val="FFFFFF"/>
                </a:solidFill>
                <a:effectLst>
                  <a:outerShdw blurRad="50800" dist="38100" dir="2700000" algn="tl" rotWithShape="0">
                    <a:srgbClr val="000000">
                      <a:alpha val="48000"/>
                    </a:srgbClr>
                  </a:outerShdw>
                </a:effectLst>
                <a:latin typeface="+mj-lt"/>
              </a:rPr>
              <a:t>B.B.A.)，</a:t>
            </a:r>
            <a:r>
              <a:rPr lang="zh-CN" altLang="en-US" sz="1600" dirty="0">
                <a:solidFill>
                  <a:srgbClr val="FFFFFF"/>
                </a:solidFill>
                <a:effectLst>
                  <a:outerShdw blurRad="50800" dist="38100" dir="2700000" algn="tl" rotWithShape="0">
                    <a:srgbClr val="000000">
                      <a:alpha val="48000"/>
                    </a:srgbClr>
                  </a:outerShdw>
                </a:effectLst>
                <a:latin typeface="+mj-lt"/>
              </a:rPr>
              <a:t>护理学学士</a:t>
            </a:r>
            <a:r>
              <a:rPr lang="en-US" altLang="zh-CN" sz="1600" dirty="0">
                <a:solidFill>
                  <a:srgbClr val="FFFFFF"/>
                </a:solidFill>
                <a:effectLst>
                  <a:outerShdw blurRad="50800" dist="38100" dir="2700000" algn="tl" rotWithShape="0">
                    <a:srgbClr val="000000">
                      <a:alpha val="48000"/>
                    </a:srgbClr>
                  </a:outerShdw>
                </a:effectLst>
                <a:latin typeface="+mj-lt"/>
              </a:rPr>
              <a:t>(</a:t>
            </a:r>
            <a:r>
              <a:rPr lang="en-US" sz="1600" dirty="0">
                <a:solidFill>
                  <a:srgbClr val="FFFFFF"/>
                </a:solidFill>
                <a:effectLst>
                  <a:outerShdw blurRad="50800" dist="38100" dir="2700000" algn="tl" rotWithShape="0">
                    <a:srgbClr val="000000">
                      <a:alpha val="48000"/>
                    </a:srgbClr>
                  </a:outerShdw>
                </a:effectLst>
                <a:latin typeface="+mj-lt"/>
              </a:rPr>
              <a:t>B.S.N.)，</a:t>
            </a:r>
            <a:r>
              <a:rPr lang="zh-CN" altLang="en-US" sz="1600" dirty="0">
                <a:solidFill>
                  <a:srgbClr val="FFFFFF"/>
                </a:solidFill>
                <a:effectLst>
                  <a:outerShdw blurRad="50800" dist="38100" dir="2700000" algn="tl" rotWithShape="0">
                    <a:srgbClr val="000000">
                      <a:alpha val="48000"/>
                    </a:srgbClr>
                  </a:outerShdw>
                </a:effectLst>
                <a:latin typeface="+mj-lt"/>
              </a:rPr>
              <a:t>理学副学士</a:t>
            </a:r>
            <a:r>
              <a:rPr lang="en-US" altLang="zh-CN" sz="1600" dirty="0">
                <a:solidFill>
                  <a:srgbClr val="FFFFFF"/>
                </a:solidFill>
                <a:effectLst>
                  <a:outerShdw blurRad="50800" dist="38100" dir="2700000" algn="tl" rotWithShape="0">
                    <a:srgbClr val="000000">
                      <a:alpha val="48000"/>
                    </a:srgbClr>
                  </a:outerShdw>
                </a:effectLst>
                <a:latin typeface="+mj-lt"/>
              </a:rPr>
              <a:t>(</a:t>
            </a:r>
            <a:r>
              <a:rPr lang="en-US" sz="1600" dirty="0">
                <a:solidFill>
                  <a:srgbClr val="FFFFFF"/>
                </a:solidFill>
                <a:effectLst>
                  <a:outerShdw blurRad="50800" dist="38100" dir="2700000" algn="tl" rotWithShape="0">
                    <a:srgbClr val="000000">
                      <a:alpha val="48000"/>
                    </a:srgbClr>
                  </a:outerShdw>
                </a:effectLst>
                <a:latin typeface="+mj-lt"/>
              </a:rPr>
              <a:t>A.S.)</a:t>
            </a:r>
            <a:r>
              <a:rPr lang="zh-CN" altLang="en-US" sz="1600" dirty="0">
                <a:solidFill>
                  <a:srgbClr val="FFFFFF"/>
                </a:solidFill>
                <a:effectLst>
                  <a:outerShdw blurRad="50800" dist="38100" dir="2700000" algn="tl" rotWithShape="0">
                    <a:srgbClr val="000000">
                      <a:alpha val="48000"/>
                    </a:srgbClr>
                  </a:outerShdw>
                </a:effectLst>
                <a:latin typeface="+mj-lt"/>
              </a:rPr>
              <a:t>和应用科学副学士</a:t>
            </a:r>
            <a:r>
              <a:rPr lang="en-US" altLang="zh-CN" sz="1600" dirty="0">
                <a:solidFill>
                  <a:srgbClr val="FFFFFF"/>
                </a:solidFill>
                <a:effectLst>
                  <a:outerShdw blurRad="50800" dist="38100" dir="2700000" algn="tl" rotWithShape="0">
                    <a:srgbClr val="000000">
                      <a:alpha val="48000"/>
                    </a:srgbClr>
                  </a:outerShdw>
                </a:effectLst>
                <a:latin typeface="+mj-lt"/>
              </a:rPr>
              <a:t>(</a:t>
            </a:r>
            <a:r>
              <a:rPr lang="en-US" sz="1600" dirty="0">
                <a:solidFill>
                  <a:srgbClr val="FFFFFF"/>
                </a:solidFill>
                <a:effectLst>
                  <a:outerShdw blurRad="50800" dist="38100" dir="2700000" algn="tl" rotWithShape="0">
                    <a:srgbClr val="000000">
                      <a:alpha val="48000"/>
                    </a:srgbClr>
                  </a:outerShdw>
                </a:effectLst>
                <a:latin typeface="+mj-lt"/>
              </a:rPr>
              <a:t>A.A.S.)</a:t>
            </a:r>
            <a:r>
              <a:rPr lang="zh-CN" altLang="en-US" sz="1600" dirty="0">
                <a:solidFill>
                  <a:srgbClr val="FFFFFF"/>
                </a:solidFill>
                <a:effectLst>
                  <a:outerShdw blurRad="50800" dist="38100" dir="2700000" algn="tl" rotWithShape="0">
                    <a:srgbClr val="000000">
                      <a:alpha val="48000"/>
                    </a:srgbClr>
                  </a:outerShdw>
                </a:effectLst>
                <a:latin typeface="+mj-lt"/>
              </a:rPr>
              <a:t>学位的课程，以及医疗助理证书</a:t>
            </a:r>
            <a:r>
              <a:rPr lang="en-US" altLang="zh-CN" sz="1600" dirty="0">
                <a:solidFill>
                  <a:srgbClr val="FFFFFF"/>
                </a:solidFill>
                <a:effectLst>
                  <a:outerShdw blurRad="50800" dist="38100" dir="2700000" algn="tl" rotWithShape="0">
                    <a:srgbClr val="000000">
                      <a:alpha val="48000"/>
                    </a:srgbClr>
                  </a:outerShdw>
                </a:effectLst>
                <a:latin typeface="+mj-lt"/>
              </a:rPr>
              <a:t>;</a:t>
            </a:r>
            <a:r>
              <a:rPr lang="zh-CN" altLang="en-US" sz="1600" dirty="0">
                <a:solidFill>
                  <a:srgbClr val="FFFFFF"/>
                </a:solidFill>
                <a:effectLst>
                  <a:outerShdw blurRad="50800" dist="38100" dir="2700000" algn="tl" rotWithShape="0">
                    <a:srgbClr val="000000">
                      <a:alpha val="48000"/>
                    </a:srgbClr>
                  </a:outerShdw>
                </a:effectLst>
                <a:latin typeface="+mj-lt"/>
              </a:rPr>
              <a:t>医疗保险、账单及编码</a:t>
            </a:r>
            <a:r>
              <a:rPr lang="en-US" altLang="zh-CN" sz="1600" dirty="0">
                <a:solidFill>
                  <a:srgbClr val="FFFFFF"/>
                </a:solidFill>
                <a:effectLst>
                  <a:outerShdw blurRad="50800" dist="38100" dir="2700000" algn="tl" rotWithShape="0">
                    <a:srgbClr val="000000">
                      <a:alpha val="48000"/>
                    </a:srgbClr>
                  </a:outerShdw>
                </a:effectLst>
                <a:latin typeface="+mj-lt"/>
              </a:rPr>
              <a:t>;</a:t>
            </a:r>
            <a:r>
              <a:rPr lang="zh-CN" altLang="en-US" sz="1600" dirty="0">
                <a:solidFill>
                  <a:srgbClr val="FFFFFF"/>
                </a:solidFill>
                <a:effectLst>
                  <a:outerShdw blurRad="50800" dist="38100" dir="2700000" algn="tl" rotWithShape="0">
                    <a:srgbClr val="000000">
                      <a:alpha val="48000"/>
                    </a:srgbClr>
                  </a:outerShdw>
                </a:effectLst>
                <a:latin typeface="+mj-lt"/>
              </a:rPr>
              <a:t>病人护理技师</a:t>
            </a:r>
            <a:r>
              <a:rPr lang="en-US" altLang="zh-CN" sz="1600" dirty="0">
                <a:solidFill>
                  <a:srgbClr val="FFFFFF"/>
                </a:solidFill>
                <a:effectLst>
                  <a:outerShdw blurRad="50800" dist="38100" dir="2700000" algn="tl" rotWithShape="0">
                    <a:srgbClr val="000000">
                      <a:alpha val="48000"/>
                    </a:srgbClr>
                  </a:outerShdw>
                </a:effectLst>
                <a:latin typeface="+mj-lt"/>
              </a:rPr>
              <a:t>;</a:t>
            </a:r>
            <a:r>
              <a:rPr lang="zh-CN" altLang="en-US" sz="1600" dirty="0">
                <a:solidFill>
                  <a:srgbClr val="FFFFFF"/>
                </a:solidFill>
                <a:effectLst>
                  <a:outerShdw blurRad="50800" dist="38100" dir="2700000" algn="tl" rotWithShape="0">
                    <a:srgbClr val="000000">
                      <a:alpha val="48000"/>
                    </a:srgbClr>
                  </a:outerShdw>
                </a:effectLst>
                <a:latin typeface="+mj-lt"/>
              </a:rPr>
              <a:t>实习护士</a:t>
            </a:r>
            <a:r>
              <a:rPr lang="en-US" altLang="zh-CN" sz="1600" dirty="0">
                <a:solidFill>
                  <a:srgbClr val="FFFFFF"/>
                </a:solidFill>
                <a:effectLst>
                  <a:outerShdw blurRad="50800" dist="38100" dir="2700000" algn="tl" rotWithShape="0">
                    <a:srgbClr val="000000">
                      <a:alpha val="48000"/>
                    </a:srgbClr>
                  </a:outerShdw>
                </a:effectLst>
                <a:latin typeface="+mj-lt"/>
              </a:rPr>
              <a:t>;</a:t>
            </a:r>
            <a:r>
              <a:rPr lang="zh-CN" altLang="en-US" sz="1600" dirty="0">
                <a:solidFill>
                  <a:srgbClr val="FFFFFF"/>
                </a:solidFill>
                <a:effectLst>
                  <a:outerShdw blurRad="50800" dist="38100" dir="2700000" algn="tl" rotWithShape="0">
                    <a:srgbClr val="000000">
                      <a:alpha val="48000"/>
                    </a:srgbClr>
                  </a:outerShdw>
                </a:effectLst>
                <a:latin typeface="+mj-lt"/>
              </a:rPr>
              <a:t>外科手术处理技师。</a:t>
            </a:r>
            <a:endParaRPr lang="en-US" altLang="zh-CN" sz="1600" dirty="0">
              <a:solidFill>
                <a:srgbClr val="FFFFFF"/>
              </a:solidFill>
              <a:effectLst>
                <a:outerShdw blurRad="50800" dist="38100" dir="2700000" algn="tl" rotWithShape="0">
                  <a:srgbClr val="000000">
                    <a:alpha val="48000"/>
                  </a:srgbClr>
                </a:outerShdw>
              </a:effectLst>
              <a:latin typeface="+mj-lt"/>
            </a:endParaRPr>
          </a:p>
          <a:p>
            <a:pPr defTabSz="914400">
              <a:lnSpc>
                <a:spcPct val="110000"/>
              </a:lnSpc>
              <a:spcAft>
                <a:spcPts val="600"/>
              </a:spcAft>
            </a:pPr>
            <a:endParaRPr lang="en-US" sz="1400" dirty="0">
              <a:solidFill>
                <a:srgbClr val="FFFFFF"/>
              </a:solidFill>
              <a:effectLst>
                <a:outerShdw blurRad="50800" dist="38100" dir="2700000" algn="tl" rotWithShape="0">
                  <a:srgbClr val="000000">
                    <a:alpha val="48000"/>
                  </a:srgbClr>
                </a:outerShdw>
              </a:effectLst>
            </a:endParaRPr>
          </a:p>
          <a:p>
            <a:pPr indent="-228600" defTabSz="914400">
              <a:lnSpc>
                <a:spcPct val="110000"/>
              </a:lnSpc>
              <a:spcAft>
                <a:spcPts val="600"/>
              </a:spcAft>
              <a:buFont typeface="Arial" panose="020B0604020202020204" pitchFamily="34" charset="0"/>
              <a:buChar char="•"/>
            </a:pPr>
            <a:r>
              <a:rPr lang="zh-CN" altLang="en-US" sz="1600" dirty="0">
                <a:solidFill>
                  <a:srgbClr val="FFFFFF"/>
                </a:solidFill>
                <a:effectLst>
                  <a:outerShdw blurRad="50800" dist="38100" dir="2700000" algn="tl" rotWithShape="0">
                    <a:srgbClr val="000000">
                      <a:alpha val="48000"/>
                    </a:srgbClr>
                  </a:outerShdw>
                </a:effectLst>
                <a:latin typeface="+mj-lt"/>
              </a:rPr>
              <a:t>伯克利学院由纽约州校董会授权，在纽约提供工商管理学士学位</a:t>
            </a:r>
            <a:r>
              <a:rPr lang="en-US" altLang="zh-CN" sz="1600" dirty="0">
                <a:solidFill>
                  <a:srgbClr val="FFFFFF"/>
                </a:solidFill>
                <a:effectLst>
                  <a:outerShdw blurRad="50800" dist="38100" dir="2700000" algn="tl" rotWithShape="0">
                    <a:srgbClr val="000000">
                      <a:alpha val="48000"/>
                    </a:srgbClr>
                  </a:outerShdw>
                </a:effectLst>
                <a:latin typeface="+mj-lt"/>
              </a:rPr>
              <a:t>(</a:t>
            </a:r>
            <a:r>
              <a:rPr lang="en-US" sz="1600" dirty="0">
                <a:solidFill>
                  <a:srgbClr val="FFFFFF"/>
                </a:solidFill>
                <a:effectLst>
                  <a:outerShdw blurRad="50800" dist="38100" dir="2700000" algn="tl" rotWithShape="0">
                    <a:srgbClr val="000000">
                      <a:alpha val="48000"/>
                    </a:srgbClr>
                  </a:outerShdw>
                </a:effectLst>
                <a:latin typeface="+mj-lt"/>
              </a:rPr>
              <a:t>B.B.A.)、</a:t>
            </a:r>
            <a:r>
              <a:rPr lang="zh-CN" altLang="en-US" sz="1600" dirty="0">
                <a:solidFill>
                  <a:srgbClr val="FFFFFF"/>
                </a:solidFill>
                <a:effectLst>
                  <a:outerShdw blurRad="50800" dist="38100" dir="2700000" algn="tl" rotWithShape="0">
                    <a:srgbClr val="000000">
                      <a:alpha val="48000"/>
                    </a:srgbClr>
                  </a:outerShdw>
                </a:effectLst>
                <a:latin typeface="+mj-lt"/>
              </a:rPr>
              <a:t>理学学士学位</a:t>
            </a:r>
            <a:r>
              <a:rPr lang="en-US" altLang="zh-CN" sz="1600" dirty="0">
                <a:solidFill>
                  <a:srgbClr val="FFFFFF"/>
                </a:solidFill>
                <a:effectLst>
                  <a:outerShdw blurRad="50800" dist="38100" dir="2700000" algn="tl" rotWithShape="0">
                    <a:srgbClr val="000000">
                      <a:alpha val="48000"/>
                    </a:srgbClr>
                  </a:outerShdw>
                </a:effectLst>
                <a:latin typeface="+mj-lt"/>
              </a:rPr>
              <a:t>(</a:t>
            </a:r>
            <a:r>
              <a:rPr lang="en-US" sz="1600" dirty="0">
                <a:solidFill>
                  <a:srgbClr val="FFFFFF"/>
                </a:solidFill>
                <a:effectLst>
                  <a:outerShdw blurRad="50800" dist="38100" dir="2700000" algn="tl" rotWithShape="0">
                    <a:srgbClr val="000000">
                      <a:alpha val="48000"/>
                    </a:srgbClr>
                  </a:outerShdw>
                </a:effectLst>
                <a:latin typeface="+mj-lt"/>
              </a:rPr>
              <a:t>B.S.)、</a:t>
            </a:r>
            <a:r>
              <a:rPr lang="zh-CN" altLang="en-US" sz="1600" dirty="0">
                <a:solidFill>
                  <a:srgbClr val="FFFFFF"/>
                </a:solidFill>
                <a:effectLst>
                  <a:outerShdw blurRad="50800" dist="38100" dir="2700000" algn="tl" rotWithShape="0">
                    <a:srgbClr val="000000">
                      <a:alpha val="48000"/>
                    </a:srgbClr>
                  </a:outerShdw>
                </a:effectLst>
                <a:latin typeface="+mj-lt"/>
              </a:rPr>
              <a:t>理学副学士学位</a:t>
            </a:r>
            <a:r>
              <a:rPr lang="en-US" altLang="zh-CN" sz="1600" dirty="0">
                <a:solidFill>
                  <a:srgbClr val="FFFFFF"/>
                </a:solidFill>
                <a:effectLst>
                  <a:outerShdw blurRad="50800" dist="38100" dir="2700000" algn="tl" rotWithShape="0">
                    <a:srgbClr val="000000">
                      <a:alpha val="48000"/>
                    </a:srgbClr>
                  </a:outerShdw>
                </a:effectLst>
                <a:latin typeface="+mj-lt"/>
              </a:rPr>
              <a:t>(</a:t>
            </a:r>
            <a:r>
              <a:rPr lang="en-US" sz="1600" dirty="0">
                <a:solidFill>
                  <a:srgbClr val="FFFFFF"/>
                </a:solidFill>
                <a:effectLst>
                  <a:outerShdw blurRad="50800" dist="38100" dir="2700000" algn="tl" rotWithShape="0">
                    <a:srgbClr val="000000">
                      <a:alpha val="48000"/>
                    </a:srgbClr>
                  </a:outerShdw>
                </a:effectLst>
                <a:latin typeface="+mj-lt"/>
              </a:rPr>
              <a:t>A.S.)</a:t>
            </a:r>
            <a:r>
              <a:rPr lang="zh-CN" altLang="en-US" sz="1600" dirty="0">
                <a:solidFill>
                  <a:srgbClr val="FFFFFF"/>
                </a:solidFill>
                <a:effectLst>
                  <a:outerShdw blurRad="50800" dist="38100" dir="2700000" algn="tl" rotWithShape="0">
                    <a:srgbClr val="000000">
                      <a:alpha val="48000"/>
                    </a:srgbClr>
                  </a:outerShdw>
                </a:effectLst>
                <a:latin typeface="+mj-lt"/>
              </a:rPr>
              <a:t>和应用科学副学士学位</a:t>
            </a:r>
            <a:r>
              <a:rPr lang="en-US" altLang="zh-CN" sz="1600" dirty="0">
                <a:solidFill>
                  <a:srgbClr val="FFFFFF"/>
                </a:solidFill>
                <a:effectLst>
                  <a:outerShdw blurRad="50800" dist="38100" dir="2700000" algn="tl" rotWithShape="0">
                    <a:srgbClr val="000000">
                      <a:alpha val="48000"/>
                    </a:srgbClr>
                  </a:outerShdw>
                </a:effectLst>
                <a:latin typeface="+mj-lt"/>
              </a:rPr>
              <a:t>(</a:t>
            </a:r>
            <a:r>
              <a:rPr lang="en-US" sz="1600" dirty="0">
                <a:solidFill>
                  <a:srgbClr val="FFFFFF"/>
                </a:solidFill>
                <a:effectLst>
                  <a:outerShdw blurRad="50800" dist="38100" dir="2700000" algn="tl" rotWithShape="0">
                    <a:srgbClr val="000000">
                      <a:alpha val="48000"/>
                    </a:srgbClr>
                  </a:outerShdw>
                </a:effectLst>
                <a:latin typeface="+mj-lt"/>
              </a:rPr>
              <a:t>A.A.S.)。</a:t>
            </a:r>
            <a:endParaRPr lang="en-US" sz="1600" i="0" u="none" strike="noStrike" dirty="0">
              <a:solidFill>
                <a:srgbClr val="FFFFFF"/>
              </a:solidFill>
              <a:effectLst>
                <a:outerShdw blurRad="50800" dist="38100" dir="2700000" algn="tl" rotWithShape="0">
                  <a:srgbClr val="000000">
                    <a:alpha val="48000"/>
                  </a:srgbClr>
                </a:outerShdw>
              </a:effectLst>
              <a:latin typeface="+mj-lt"/>
            </a:endParaRPr>
          </a:p>
        </p:txBody>
      </p:sp>
      <p:pic>
        <p:nvPicPr>
          <p:cNvPr id="2" name="Picture 1" descr="Global Alliance - Final">
            <a:extLst>
              <a:ext uri="{FF2B5EF4-FFF2-40B4-BE49-F238E27FC236}">
                <a16:creationId xmlns:a16="http://schemas.microsoft.com/office/drawing/2014/main" id="{4E2D83C1-2009-789B-0994-E1851492C0D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36751" y="6192247"/>
            <a:ext cx="518475" cy="453650"/>
          </a:xfrm>
          <a:prstGeom prst="rect">
            <a:avLst/>
          </a:prstGeom>
          <a:noFill/>
          <a:ln>
            <a:noFill/>
          </a:ln>
        </p:spPr>
      </p:pic>
    </p:spTree>
    <p:extLst>
      <p:ext uri="{BB962C8B-B14F-4D97-AF65-F5344CB8AC3E}">
        <p14:creationId xmlns:p14="http://schemas.microsoft.com/office/powerpoint/2010/main" val="2933595821"/>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82D5C-56EB-B36C-4280-84665D55F088}"/>
              </a:ext>
            </a:extLst>
          </p:cNvPr>
          <p:cNvSpPr txBox="1">
            <a:spLocks/>
          </p:cNvSpPr>
          <p:nvPr/>
        </p:nvSpPr>
        <p:spPr>
          <a:xfrm>
            <a:off x="1104900" y="76200"/>
            <a:ext cx="9980682" cy="1096962"/>
          </a:xfrm>
          <a:prstGeom prst="rect">
            <a:avLst/>
          </a:prstGeom>
        </p:spPr>
        <p:txBody>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r>
              <a:rPr lang="zh-CN" altLang="en-US" sz="5400" dirty="0">
                <a:latin typeface="Arial" panose="020B0604020202020204" pitchFamily="34" charset="0"/>
                <a:cs typeface="Arial" panose="020B0604020202020204" pitchFamily="34" charset="0"/>
              </a:rPr>
              <a:t>纽约机场接机和食宿</a:t>
            </a:r>
            <a:r>
              <a:rPr lang="en-US" dirty="0">
                <a:latin typeface="Arial" panose="020B0604020202020204" pitchFamily="34" charset="0"/>
                <a:cs typeface="Arial" panose="020B0604020202020204" pitchFamily="34" charset="0"/>
              </a:rPr>
              <a:t>	</a:t>
            </a:r>
          </a:p>
        </p:txBody>
      </p:sp>
      <p:sp>
        <p:nvSpPr>
          <p:cNvPr id="3" name="TextBox 2"/>
          <p:cNvSpPr txBox="1"/>
          <p:nvPr/>
        </p:nvSpPr>
        <p:spPr>
          <a:xfrm>
            <a:off x="1104900" y="1693737"/>
            <a:ext cx="10739468" cy="3970318"/>
          </a:xfrm>
          <a:prstGeom prst="rect">
            <a:avLst/>
          </a:prstGeom>
          <a:noFill/>
        </p:spPr>
        <p:txBody>
          <a:bodyPr wrap="square" rtlCol="0">
            <a:spAutoFit/>
          </a:bodyPr>
          <a:lstStyle/>
          <a:p>
            <a:r>
              <a:rPr lang="zh-CN" altLang="en-US" dirty="0">
                <a:latin typeface="Arial" panose="020B0604020202020204" pitchFamily="34" charset="0"/>
                <a:cs typeface="Arial" panose="020B0604020202020204" pitchFamily="34" charset="0"/>
              </a:rPr>
              <a:t>全球联盟帮助学生安排抵达纽约机场后的接机服务。</a:t>
            </a:r>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r>
              <a:rPr lang="zh-CN" altLang="en-US" dirty="0">
                <a:latin typeface="Arial" panose="020B0604020202020204" pitchFamily="34" charset="0"/>
                <a:cs typeface="Arial" panose="020B0604020202020204" pitchFamily="34" charset="0"/>
              </a:rPr>
              <a:t>虽然伯克利学院不提供食宿，但我们与该地区的大学和学院签订了协议，为我们的全球联盟学生提供食宿。</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zh-CN" altLang="en-US" dirty="0">
                <a:latin typeface="Arial" panose="020B0604020202020204" pitchFamily="34" charset="0"/>
                <a:cs typeface="Arial" panose="020B0604020202020204" pitchFamily="34" charset="0"/>
              </a:rPr>
              <a:t>曼哈顿维尔学院</a:t>
            </a:r>
            <a:r>
              <a:rPr lang="en-US" dirty="0">
                <a:latin typeface="Arial" panose="020B0604020202020204" pitchFamily="34" charset="0"/>
                <a:cs typeface="Arial" panose="020B0604020202020204" pitchFamily="34" charset="0"/>
              </a:rPr>
              <a:t>, 普切斯,  纽约	</a:t>
            </a:r>
            <a:r>
              <a:rPr lang="en-US" dirty="0">
                <a:latin typeface="Arial" panose="020B0604020202020204" pitchFamily="34" charset="0"/>
                <a:cs typeface="Arial" panose="020B0604020202020204" pitchFamily="34" charset="0"/>
                <a:hlinkClick r:id="rId3"/>
              </a:rPr>
              <a:t>https://www.mville.edu/life-at-mville/community-life-and-residence-life/community-life-and-residence-life.php</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梅西大学,</a:t>
            </a:r>
            <a:r>
              <a:rPr lang="zh-CN" altLang="en-US" dirty="0">
                <a:latin typeface="Arial" panose="020B0604020202020204" pitchFamily="34" charset="0"/>
                <a:cs typeface="Arial" panose="020B0604020202020204" pitchFamily="34" charset="0"/>
              </a:rPr>
              <a:t> 多布斯费里</a:t>
            </a:r>
            <a:r>
              <a:rPr lang="en-US"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纽约</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4"/>
              </a:rPr>
              <a:t>https://www.mercy.edu/campus-life/dobbs-ferry-residence-life</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梅西大学</a:t>
            </a:r>
            <a:r>
              <a:rPr lang="en-US" dirty="0">
                <a:latin typeface="Arial" panose="020B0604020202020204" pitchFamily="34" charset="0"/>
                <a:cs typeface="Arial" panose="020B0604020202020204" pitchFamily="34" charset="0"/>
              </a:rPr>
              <a:t>, 曼哈顿, </a:t>
            </a:r>
            <a:r>
              <a:rPr lang="en-US" altLang="zh-CN" dirty="0">
                <a:latin typeface="Arial" panose="020B0604020202020204" pitchFamily="34" charset="0"/>
                <a:cs typeface="Arial" panose="020B0604020202020204" pitchFamily="34" charset="0"/>
              </a:rPr>
              <a:t>纽约</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5"/>
              </a:rPr>
              <a:t>https://www.mercy.edu/campus-locations/explore-manhattan/dorm-34</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zh-CN" altLang="en-US" dirty="0">
                <a:latin typeface="Arial" panose="020B0604020202020204" pitchFamily="34" charset="0"/>
                <a:cs typeface="Arial" panose="020B0604020202020204" pitchFamily="34" charset="0"/>
              </a:rPr>
              <a:t>如有兴趣，请联系全球联盟副主任</a:t>
            </a:r>
            <a:r>
              <a:rPr lang="en-US" altLang="zh-CN" dirty="0">
                <a:latin typeface="Arial" panose="020B0604020202020204" pitchFamily="34" charset="0"/>
                <a:cs typeface="Arial" panose="020B0604020202020204" pitchFamily="34" charset="0"/>
              </a:rPr>
              <a:t>Yuan “Erica” Sun</a:t>
            </a:r>
            <a:r>
              <a:rPr lang="zh-CN" altLang="en-US"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hlinkClick r:id="rId6"/>
              </a:rPr>
              <a:t>Yuan-sun2@berkeleycollege.edu</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4" name="Picture 3" descr="Global Alliance - Final">
            <a:extLst>
              <a:ext uri="{FF2B5EF4-FFF2-40B4-BE49-F238E27FC236}">
                <a16:creationId xmlns:a16="http://schemas.microsoft.com/office/drawing/2014/main" id="{01751B86-4A0F-F183-4184-49948DE1537B}"/>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36751" y="6192247"/>
            <a:ext cx="518475" cy="453650"/>
          </a:xfrm>
          <a:prstGeom prst="rect">
            <a:avLst/>
          </a:prstGeom>
          <a:noFill/>
          <a:ln>
            <a:noFill/>
          </a:ln>
        </p:spPr>
      </p:pic>
    </p:spTree>
    <p:extLst>
      <p:ext uri="{BB962C8B-B14F-4D97-AF65-F5344CB8AC3E}">
        <p14:creationId xmlns:p14="http://schemas.microsoft.com/office/powerpoint/2010/main" val="315730625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891DF4-647C-AC44-AEA7-F5C4CE570725}"/>
              </a:ext>
            </a:extLst>
          </p:cNvPr>
          <p:cNvPicPr>
            <a:picLocks noChangeAspect="1"/>
          </p:cNvPicPr>
          <p:nvPr/>
        </p:nvPicPr>
        <p:blipFill>
          <a:blip r:embed="rId4"/>
          <a:stretch>
            <a:fillRect/>
          </a:stretch>
        </p:blipFill>
        <p:spPr>
          <a:xfrm>
            <a:off x="316554" y="1066936"/>
            <a:ext cx="1706799" cy="536653"/>
          </a:xfrm>
          <a:prstGeom prst="rect">
            <a:avLst/>
          </a:prstGeom>
        </p:spPr>
      </p:pic>
      <p:sp>
        <p:nvSpPr>
          <p:cNvPr id="3" name="TextBox 2">
            <a:extLst>
              <a:ext uri="{FF2B5EF4-FFF2-40B4-BE49-F238E27FC236}">
                <a16:creationId xmlns:a16="http://schemas.microsoft.com/office/drawing/2014/main" id="{251C894E-134B-894A-A7BF-C0C4CCDA6810}"/>
              </a:ext>
            </a:extLst>
          </p:cNvPr>
          <p:cNvSpPr txBox="1"/>
          <p:nvPr/>
        </p:nvSpPr>
        <p:spPr>
          <a:xfrm>
            <a:off x="-5" y="203984"/>
            <a:ext cx="12192000" cy="701731"/>
          </a:xfrm>
          <a:prstGeom prst="rect">
            <a:avLst/>
          </a:prstGeom>
          <a:noFill/>
        </p:spPr>
        <p:txBody>
          <a:bodyPr wrap="square" rtlCol="0">
            <a:spAutoFit/>
          </a:bodyPr>
          <a:lstStyle/>
          <a:p>
            <a:pPr algn="ctr" defTabSz="914400">
              <a:lnSpc>
                <a:spcPct val="90000"/>
              </a:lnSpc>
              <a:spcBef>
                <a:spcPct val="0"/>
              </a:spcBef>
              <a:spcAft>
                <a:spcPts val="600"/>
              </a:spcAft>
            </a:pPr>
            <a:r>
              <a:rPr lang="en-US" altLang="zh-CN" sz="4400" b="1" cap="all" dirty="0">
                <a:solidFill>
                  <a:srgbClr val="FFFFFF"/>
                </a:solidFill>
                <a:effectLst>
                  <a:outerShdw blurRad="50800" dist="63500" dir="2700000" algn="tl" rotWithShape="0">
                    <a:srgbClr val="000000">
                      <a:alpha val="48000"/>
                    </a:srgbClr>
                  </a:outerShdw>
                </a:effectLst>
                <a:latin typeface="+mj-lt"/>
                <a:ea typeface="+mj-ea"/>
                <a:cs typeface="+mj-cs"/>
              </a:rPr>
              <a:t>伯克利学院</a:t>
            </a:r>
          </a:p>
        </p:txBody>
      </p:sp>
      <p:sp>
        <p:nvSpPr>
          <p:cNvPr id="4" name="Rectangle 3">
            <a:extLst>
              <a:ext uri="{FF2B5EF4-FFF2-40B4-BE49-F238E27FC236}">
                <a16:creationId xmlns:a16="http://schemas.microsoft.com/office/drawing/2014/main" id="{75E01694-D55B-634F-AC6F-7C552F34A5D6}"/>
              </a:ext>
            </a:extLst>
          </p:cNvPr>
          <p:cNvSpPr/>
          <p:nvPr/>
        </p:nvSpPr>
        <p:spPr>
          <a:xfrm>
            <a:off x="2590797" y="1005886"/>
            <a:ext cx="9601198" cy="707886"/>
          </a:xfrm>
          <a:prstGeom prst="rect">
            <a:avLst/>
          </a:prstGeom>
        </p:spPr>
        <p:txBody>
          <a:bodyPr wrap="square">
            <a:spAutoFit/>
          </a:bodyPr>
          <a:lstStyle/>
          <a:p>
            <a:r>
              <a:rPr lang="zh-CN" altLang="en-US" sz="2000" dirty="0">
                <a:latin typeface="+mj-lt"/>
                <a:cs typeface="Arial" panose="020B0604020202020204" pitchFamily="34" charset="0"/>
              </a:rPr>
              <a:t>伯克利学院 </a:t>
            </a:r>
            <a:r>
              <a:rPr lang="en-US" sz="2000" dirty="0">
                <a:latin typeface="+mj-lt"/>
                <a:cs typeface="Arial" panose="020B0604020202020204" pitchFamily="34" charset="0"/>
              </a:rPr>
              <a:t>Larry L. Luing </a:t>
            </a:r>
            <a:r>
              <a:rPr lang="zh-CN" altLang="en-US" sz="2000" dirty="0">
                <a:latin typeface="+mj-lt"/>
                <a:cs typeface="Arial" panose="020B0604020202020204" pitchFamily="34" charset="0"/>
              </a:rPr>
              <a:t>商学院的商业课程已获得国际商业教育认证委员会 </a:t>
            </a:r>
            <a:r>
              <a:rPr lang="en-US" altLang="zh-CN" sz="2000" dirty="0">
                <a:latin typeface="+mj-lt"/>
                <a:cs typeface="Arial" panose="020B0604020202020204" pitchFamily="34" charset="0"/>
              </a:rPr>
              <a:t>(</a:t>
            </a:r>
            <a:r>
              <a:rPr lang="en-US" sz="2000" dirty="0">
                <a:latin typeface="+mj-lt"/>
                <a:cs typeface="Arial" panose="020B0604020202020204" pitchFamily="34" charset="0"/>
              </a:rPr>
              <a:t>IACBE) </a:t>
            </a:r>
            <a:r>
              <a:rPr lang="zh-CN" altLang="en-US" sz="2000" dirty="0">
                <a:latin typeface="+mj-lt"/>
                <a:cs typeface="Arial" panose="020B0604020202020204" pitchFamily="34" charset="0"/>
              </a:rPr>
              <a:t>的专业认证。</a:t>
            </a:r>
            <a:endParaRPr lang="en-US" sz="2000" dirty="0">
              <a:latin typeface="+mj-lt"/>
              <a:cs typeface="Arial" panose="020B0604020202020204" pitchFamily="34" charset="0"/>
            </a:endParaRPr>
          </a:p>
        </p:txBody>
      </p:sp>
      <p:pic>
        <p:nvPicPr>
          <p:cNvPr id="5" name="Picture 4">
            <a:extLst>
              <a:ext uri="{FF2B5EF4-FFF2-40B4-BE49-F238E27FC236}">
                <a16:creationId xmlns:a16="http://schemas.microsoft.com/office/drawing/2014/main" id="{7F704377-F481-8B41-806F-12E648905CD7}"/>
              </a:ext>
            </a:extLst>
          </p:cNvPr>
          <p:cNvPicPr>
            <a:picLocks noChangeAspect="1"/>
          </p:cNvPicPr>
          <p:nvPr/>
        </p:nvPicPr>
        <p:blipFill>
          <a:blip r:embed="rId5">
            <a:extLst>
              <a:ext uri="{BEBA8EAE-BF5A-486C-A8C5-ECC9F3942E4B}">
                <a14:imgProps xmlns:a14="http://schemas.microsoft.com/office/drawing/2010/main">
                  <a14:imgLayer>
                    <a14:imgEffect>
                      <a14:colorTemperature colorTemp="5300"/>
                    </a14:imgEffect>
                  </a14:imgLayer>
                </a14:imgProps>
              </a:ext>
            </a:extLst>
          </a:blip>
          <a:stretch>
            <a:fillRect/>
          </a:stretch>
        </p:blipFill>
        <p:spPr>
          <a:xfrm>
            <a:off x="316554" y="2178086"/>
            <a:ext cx="1706799" cy="847512"/>
          </a:xfrm>
          <a:prstGeom prst="rect">
            <a:avLst/>
          </a:prstGeom>
        </p:spPr>
      </p:pic>
      <p:sp>
        <p:nvSpPr>
          <p:cNvPr id="6" name="Rectangle 5">
            <a:extLst>
              <a:ext uri="{FF2B5EF4-FFF2-40B4-BE49-F238E27FC236}">
                <a16:creationId xmlns:a16="http://schemas.microsoft.com/office/drawing/2014/main" id="{7EFF5CDD-0E97-F642-A2BA-9648666C2BCC}"/>
              </a:ext>
            </a:extLst>
          </p:cNvPr>
          <p:cNvSpPr/>
          <p:nvPr/>
        </p:nvSpPr>
        <p:spPr>
          <a:xfrm>
            <a:off x="2590797" y="2281533"/>
            <a:ext cx="9601199" cy="400110"/>
          </a:xfrm>
          <a:prstGeom prst="rect">
            <a:avLst/>
          </a:prstGeom>
        </p:spPr>
        <p:txBody>
          <a:bodyPr wrap="square">
            <a:spAutoFit/>
          </a:bodyPr>
          <a:lstStyle/>
          <a:p>
            <a:r>
              <a:rPr lang="zh-CN" altLang="en-US" sz="2000" dirty="0">
                <a:latin typeface="+mj-lt"/>
                <a:cs typeface="Arial" panose="020B0604020202020204" pitchFamily="34" charset="0"/>
              </a:rPr>
              <a:t>美术学士学位的室内设计课程由室内设计认证委员会认证。</a:t>
            </a:r>
            <a:endParaRPr lang="en-US" sz="2000" dirty="0">
              <a:latin typeface="+mj-lt"/>
              <a:cs typeface="Arial" panose="020B0604020202020204" pitchFamily="34" charset="0"/>
            </a:endParaRPr>
          </a:p>
        </p:txBody>
      </p:sp>
      <p:pic>
        <p:nvPicPr>
          <p:cNvPr id="7" name="Picture 6">
            <a:extLst>
              <a:ext uri="{FF2B5EF4-FFF2-40B4-BE49-F238E27FC236}">
                <a16:creationId xmlns:a16="http://schemas.microsoft.com/office/drawing/2014/main" id="{942E42BD-B238-2D4B-983B-E6DFD090CFBD}"/>
              </a:ext>
            </a:extLst>
          </p:cNvPr>
          <p:cNvPicPr>
            <a:picLocks noChangeAspect="1"/>
          </p:cNvPicPr>
          <p:nvPr/>
        </p:nvPicPr>
        <p:blipFill>
          <a:blip r:embed="rId6">
            <a:duotone>
              <a:schemeClr val="accent4">
                <a:shade val="45000"/>
                <a:satMod val="135000"/>
              </a:schemeClr>
              <a:prstClr val="white"/>
            </a:duotone>
          </a:blip>
          <a:stretch>
            <a:fillRect/>
          </a:stretch>
        </p:blipFill>
        <p:spPr>
          <a:xfrm>
            <a:off x="316554" y="3269164"/>
            <a:ext cx="1706799" cy="1793189"/>
          </a:xfrm>
          <a:prstGeom prst="rect">
            <a:avLst/>
          </a:prstGeom>
        </p:spPr>
      </p:pic>
      <p:sp>
        <p:nvSpPr>
          <p:cNvPr id="8" name="Rectangle 7">
            <a:extLst>
              <a:ext uri="{FF2B5EF4-FFF2-40B4-BE49-F238E27FC236}">
                <a16:creationId xmlns:a16="http://schemas.microsoft.com/office/drawing/2014/main" id="{09624046-8169-D044-960D-355B19846101}"/>
              </a:ext>
            </a:extLst>
          </p:cNvPr>
          <p:cNvSpPr/>
          <p:nvPr/>
        </p:nvSpPr>
        <p:spPr>
          <a:xfrm>
            <a:off x="2590798" y="3272031"/>
            <a:ext cx="9601199" cy="400110"/>
          </a:xfrm>
          <a:prstGeom prst="rect">
            <a:avLst/>
          </a:prstGeom>
        </p:spPr>
        <p:txBody>
          <a:bodyPr wrap="square">
            <a:spAutoFit/>
          </a:bodyPr>
          <a:lstStyle/>
          <a:p>
            <a:r>
              <a:rPr lang="en-US" sz="2000" dirty="0">
                <a:latin typeface="+mj-lt"/>
                <a:cs typeface="Arial" panose="020B0604020202020204" pitchFamily="34" charset="0"/>
              </a:rPr>
              <a:t>LPN</a:t>
            </a:r>
            <a:r>
              <a:rPr lang="zh-CN" altLang="en-US" sz="2000" dirty="0">
                <a:latin typeface="+mj-lt"/>
                <a:cs typeface="Arial" panose="020B0604020202020204" pitchFamily="34" charset="0"/>
              </a:rPr>
              <a:t>到</a:t>
            </a:r>
            <a:r>
              <a:rPr lang="en-US" sz="2000" dirty="0">
                <a:latin typeface="+mj-lt"/>
                <a:cs typeface="Arial" panose="020B0604020202020204" pitchFamily="34" charset="0"/>
              </a:rPr>
              <a:t>B.S.N.（</a:t>
            </a:r>
            <a:r>
              <a:rPr lang="zh-CN" altLang="en-US" sz="2000" dirty="0">
                <a:latin typeface="+mj-lt"/>
                <a:cs typeface="Arial" panose="020B0604020202020204" pitchFamily="34" charset="0"/>
              </a:rPr>
              <a:t>注册护士文凭到护士学士学位）项目获得新泽西州护理委员会的认可。</a:t>
            </a:r>
            <a:endParaRPr lang="en-US" sz="2000" dirty="0">
              <a:latin typeface="+mj-lt"/>
              <a:cs typeface="Arial" panose="020B0604020202020204" pitchFamily="34" charset="0"/>
            </a:endParaRPr>
          </a:p>
        </p:txBody>
      </p:sp>
      <p:sp>
        <p:nvSpPr>
          <p:cNvPr id="9" name="Rectangle 8">
            <a:extLst>
              <a:ext uri="{FF2B5EF4-FFF2-40B4-BE49-F238E27FC236}">
                <a16:creationId xmlns:a16="http://schemas.microsoft.com/office/drawing/2014/main" id="{6CF9F138-94B6-4843-AC10-DAC280CDDE9F}"/>
              </a:ext>
            </a:extLst>
          </p:cNvPr>
          <p:cNvSpPr/>
          <p:nvPr/>
        </p:nvSpPr>
        <p:spPr>
          <a:xfrm>
            <a:off x="2590802" y="3752506"/>
            <a:ext cx="9601198" cy="400110"/>
          </a:xfrm>
          <a:prstGeom prst="rect">
            <a:avLst/>
          </a:prstGeom>
        </p:spPr>
        <p:txBody>
          <a:bodyPr wrap="square">
            <a:spAutoFit/>
          </a:bodyPr>
          <a:lstStyle/>
          <a:p>
            <a:r>
              <a:rPr lang="zh-CN" altLang="en-US" sz="2000" dirty="0">
                <a:latin typeface="+mj-lt"/>
                <a:cs typeface="Arial" panose="020B0604020202020204" pitchFamily="34" charset="0"/>
              </a:rPr>
              <a:t>实习护士项目获得新泽西州护理委员会的批准。</a:t>
            </a:r>
            <a:endParaRPr lang="en-US" sz="2000" dirty="0">
              <a:latin typeface="+mj-lt"/>
              <a:cs typeface="Arial" panose="020B0604020202020204" pitchFamily="34" charset="0"/>
            </a:endParaRPr>
          </a:p>
        </p:txBody>
      </p:sp>
      <p:sp>
        <p:nvSpPr>
          <p:cNvPr id="11" name="Rectangle 10">
            <a:extLst>
              <a:ext uri="{FF2B5EF4-FFF2-40B4-BE49-F238E27FC236}">
                <a16:creationId xmlns:a16="http://schemas.microsoft.com/office/drawing/2014/main" id="{2777AB9B-6EEF-4543-964F-B633A4AB0DC3}"/>
              </a:ext>
            </a:extLst>
          </p:cNvPr>
          <p:cNvSpPr/>
          <p:nvPr/>
        </p:nvSpPr>
        <p:spPr>
          <a:xfrm>
            <a:off x="2590799" y="4304879"/>
            <a:ext cx="9601198" cy="400110"/>
          </a:xfrm>
          <a:prstGeom prst="rect">
            <a:avLst/>
          </a:prstGeom>
        </p:spPr>
        <p:txBody>
          <a:bodyPr wrap="square">
            <a:spAutoFit/>
          </a:bodyPr>
          <a:lstStyle/>
          <a:p>
            <a:r>
              <a:rPr lang="zh-CN" altLang="en-US" sz="2000" dirty="0">
                <a:latin typeface="+mj-lt"/>
                <a:cs typeface="Arial" panose="020B0604020202020204" pitchFamily="34" charset="0"/>
              </a:rPr>
              <a:t>医疗助理证书项目获得联盟健康教育认证委员会的认可。</a:t>
            </a:r>
            <a:endParaRPr lang="en-US" sz="2000" dirty="0">
              <a:latin typeface="+mj-lt"/>
              <a:cs typeface="Arial" panose="020B0604020202020204" pitchFamily="34" charset="0"/>
            </a:endParaRPr>
          </a:p>
        </p:txBody>
      </p:sp>
      <p:sp>
        <p:nvSpPr>
          <p:cNvPr id="12" name="Rectangle 11">
            <a:extLst>
              <a:ext uri="{FF2B5EF4-FFF2-40B4-BE49-F238E27FC236}">
                <a16:creationId xmlns:a16="http://schemas.microsoft.com/office/drawing/2014/main" id="{C3A06F5B-3F48-C54F-9EA2-6B0D8CF6F31C}"/>
              </a:ext>
            </a:extLst>
          </p:cNvPr>
          <p:cNvSpPr/>
          <p:nvPr/>
        </p:nvSpPr>
        <p:spPr>
          <a:xfrm>
            <a:off x="2590797" y="4937617"/>
            <a:ext cx="9601198" cy="400110"/>
          </a:xfrm>
          <a:prstGeom prst="rect">
            <a:avLst/>
          </a:prstGeom>
        </p:spPr>
        <p:txBody>
          <a:bodyPr wrap="square">
            <a:spAutoFit/>
          </a:bodyPr>
          <a:lstStyle/>
          <a:p>
            <a:r>
              <a:rPr lang="zh-CN" altLang="en-US" sz="2000" dirty="0">
                <a:latin typeface="+mj-lt"/>
                <a:cs typeface="Arial" panose="020B0604020202020204" pitchFamily="34" charset="0"/>
              </a:rPr>
              <a:t>伍德兰公园校区提供的外科手术处理技师课程由联合健康教育项目认证委员会认证。</a:t>
            </a:r>
            <a:endParaRPr lang="en-US" sz="2000" dirty="0">
              <a:latin typeface="+mj-lt"/>
              <a:cs typeface="Arial" panose="020B0604020202020204" pitchFamily="34" charset="0"/>
            </a:endParaRPr>
          </a:p>
        </p:txBody>
      </p:sp>
      <p:pic>
        <p:nvPicPr>
          <p:cNvPr id="10" name="Picture 9" descr="Global Alliance - Final">
            <a:extLst>
              <a:ext uri="{FF2B5EF4-FFF2-40B4-BE49-F238E27FC236}">
                <a16:creationId xmlns:a16="http://schemas.microsoft.com/office/drawing/2014/main" id="{1D02074C-69FE-4A9A-F27E-DD4AA386A517}"/>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36751" y="6192247"/>
            <a:ext cx="518475" cy="453650"/>
          </a:xfrm>
          <a:prstGeom prst="rect">
            <a:avLst/>
          </a:prstGeom>
          <a:noFill/>
          <a:ln>
            <a:noFill/>
          </a:ln>
        </p:spPr>
      </p:pic>
    </p:spTree>
    <p:extLst>
      <p:ext uri="{BB962C8B-B14F-4D97-AF65-F5344CB8AC3E}">
        <p14:creationId xmlns:p14="http://schemas.microsoft.com/office/powerpoint/2010/main" val="418309932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68970F-8A43-864D-9984-8660F66D37A1}"/>
              </a:ext>
            </a:extLst>
          </p:cNvPr>
          <p:cNvPicPr>
            <a:picLocks noChangeAspect="1"/>
          </p:cNvPicPr>
          <p:nvPr/>
        </p:nvPicPr>
        <p:blipFill>
          <a:blip r:embed="rId4"/>
          <a:stretch>
            <a:fillRect/>
          </a:stretch>
        </p:blipFill>
        <p:spPr>
          <a:xfrm>
            <a:off x="947057" y="1284514"/>
            <a:ext cx="881743" cy="881743"/>
          </a:xfrm>
          <a:prstGeom prst="rect">
            <a:avLst/>
          </a:prstGeom>
        </p:spPr>
      </p:pic>
      <p:pic>
        <p:nvPicPr>
          <p:cNvPr id="3" name="Picture 2">
            <a:extLst>
              <a:ext uri="{FF2B5EF4-FFF2-40B4-BE49-F238E27FC236}">
                <a16:creationId xmlns:a16="http://schemas.microsoft.com/office/drawing/2014/main" id="{4CA0B01A-0B7B-8043-855F-C014184F198A}"/>
              </a:ext>
            </a:extLst>
          </p:cNvPr>
          <p:cNvPicPr>
            <a:picLocks noChangeAspect="1"/>
          </p:cNvPicPr>
          <p:nvPr/>
        </p:nvPicPr>
        <p:blipFill>
          <a:blip r:embed="rId5"/>
          <a:stretch>
            <a:fillRect/>
          </a:stretch>
        </p:blipFill>
        <p:spPr>
          <a:xfrm>
            <a:off x="947057" y="2491739"/>
            <a:ext cx="881743" cy="881743"/>
          </a:xfrm>
          <a:prstGeom prst="rect">
            <a:avLst/>
          </a:prstGeom>
        </p:spPr>
      </p:pic>
      <p:sp>
        <p:nvSpPr>
          <p:cNvPr id="4" name="Rectangle 3">
            <a:extLst>
              <a:ext uri="{FF2B5EF4-FFF2-40B4-BE49-F238E27FC236}">
                <a16:creationId xmlns:a16="http://schemas.microsoft.com/office/drawing/2014/main" id="{852F7F7E-E9E4-6F41-8A8A-200AECB7CD27}"/>
              </a:ext>
            </a:extLst>
          </p:cNvPr>
          <p:cNvSpPr/>
          <p:nvPr/>
        </p:nvSpPr>
        <p:spPr>
          <a:xfrm>
            <a:off x="2808514" y="1458371"/>
            <a:ext cx="9383486" cy="707886"/>
          </a:xfrm>
          <a:prstGeom prst="rect">
            <a:avLst/>
          </a:prstGeom>
        </p:spPr>
        <p:txBody>
          <a:bodyPr wrap="square">
            <a:spAutoFit/>
          </a:bodyPr>
          <a:lstStyle/>
          <a:p>
            <a:r>
              <a:rPr lang="zh-CN" altLang="en-US" sz="2000" dirty="0">
                <a:latin typeface="+mj-lt"/>
                <a:cs typeface="Arial" panose="020B0604020202020204" pitchFamily="34" charset="0"/>
              </a:rPr>
              <a:t>伯克利学院在线教育已获得美国远程学习协会（</a:t>
            </a:r>
            <a:r>
              <a:rPr lang="en-US" sz="2000" dirty="0">
                <a:latin typeface="+mj-lt"/>
                <a:cs typeface="Arial" panose="020B0604020202020204" pitchFamily="34" charset="0"/>
              </a:rPr>
              <a:t>USDLA）</a:t>
            </a:r>
            <a:r>
              <a:rPr lang="zh-CN" altLang="en-US" sz="2000" dirty="0">
                <a:latin typeface="+mj-lt"/>
                <a:cs typeface="Arial" panose="020B0604020202020204" pitchFamily="34" charset="0"/>
              </a:rPr>
              <a:t>颁发的</a:t>
            </a:r>
            <a:r>
              <a:rPr lang="en-US" sz="2000" dirty="0">
                <a:latin typeface="+mj-lt"/>
                <a:cs typeface="Arial" panose="020B0604020202020204" pitchFamily="34" charset="0"/>
              </a:rPr>
              <a:t>USDLA/</a:t>
            </a:r>
            <a:r>
              <a:rPr lang="zh-CN" altLang="en-US" sz="2000" dirty="0">
                <a:latin typeface="+mj-lt"/>
                <a:cs typeface="Arial" panose="020B0604020202020204" pitchFamily="34" charset="0"/>
              </a:rPr>
              <a:t>质量标准认证。</a:t>
            </a:r>
            <a:endParaRPr lang="en-US" sz="2000" dirty="0">
              <a:latin typeface="+mj-lt"/>
              <a:cs typeface="Arial" panose="020B0604020202020204" pitchFamily="34" charset="0"/>
            </a:endParaRPr>
          </a:p>
        </p:txBody>
      </p:sp>
      <p:sp>
        <p:nvSpPr>
          <p:cNvPr id="5" name="Rectangle 4">
            <a:extLst>
              <a:ext uri="{FF2B5EF4-FFF2-40B4-BE49-F238E27FC236}">
                <a16:creationId xmlns:a16="http://schemas.microsoft.com/office/drawing/2014/main" id="{D30AE6BF-3CC4-B746-9827-9BD00E4A234B}"/>
              </a:ext>
            </a:extLst>
          </p:cNvPr>
          <p:cNvSpPr/>
          <p:nvPr/>
        </p:nvSpPr>
        <p:spPr>
          <a:xfrm>
            <a:off x="2808514" y="2445918"/>
            <a:ext cx="9383486" cy="1015663"/>
          </a:xfrm>
          <a:prstGeom prst="rect">
            <a:avLst/>
          </a:prstGeom>
        </p:spPr>
        <p:txBody>
          <a:bodyPr wrap="square">
            <a:spAutoFit/>
          </a:bodyPr>
          <a:lstStyle/>
          <a:p>
            <a:r>
              <a:rPr lang="zh-CN" altLang="en-US" sz="2000" dirty="0">
                <a:latin typeface="+mj-lt"/>
                <a:cs typeface="Arial" panose="020B0604020202020204" pitchFamily="34" charset="0"/>
              </a:rPr>
              <a:t>伯克利学院获得纽约州教育部和新泽西州高等教育厅的批准，参与并提供在线教育计划，符合</a:t>
            </a:r>
            <a:r>
              <a:rPr lang="en-US" altLang="zh-CN" sz="2000" dirty="0">
                <a:latin typeface="+mj-lt"/>
                <a:cs typeface="Arial" panose="020B0604020202020204" pitchFamily="34" charset="0"/>
              </a:rPr>
              <a:t>《</a:t>
            </a:r>
            <a:r>
              <a:rPr lang="zh-CN" altLang="en-US" sz="2000" dirty="0">
                <a:latin typeface="+mj-lt"/>
                <a:cs typeface="Arial" panose="020B0604020202020204" pitchFamily="34" charset="0"/>
              </a:rPr>
              <a:t>州授权互惠协议</a:t>
            </a:r>
            <a:r>
              <a:rPr lang="en-US" altLang="zh-CN" sz="2000" dirty="0">
                <a:latin typeface="+mj-lt"/>
                <a:cs typeface="Arial" panose="020B0604020202020204" pitchFamily="34" charset="0"/>
              </a:rPr>
              <a:t>》</a:t>
            </a:r>
            <a:r>
              <a:rPr lang="zh-CN" altLang="en-US" sz="2000" dirty="0">
                <a:latin typeface="+mj-lt"/>
                <a:cs typeface="Arial" panose="020B0604020202020204" pitchFamily="34" charset="0"/>
              </a:rPr>
              <a:t>（</a:t>
            </a:r>
            <a:r>
              <a:rPr lang="en-US" sz="2000" dirty="0">
                <a:latin typeface="+mj-lt"/>
                <a:cs typeface="Arial" panose="020B0604020202020204" pitchFamily="34" charset="0"/>
              </a:rPr>
              <a:t>SARA）</a:t>
            </a:r>
            <a:r>
              <a:rPr lang="zh-CN" altLang="en-US" sz="2000" dirty="0">
                <a:latin typeface="+mj-lt"/>
                <a:cs typeface="Arial" panose="020B0604020202020204" pitchFamily="34" charset="0"/>
              </a:rPr>
              <a:t>的要求。作为</a:t>
            </a:r>
            <a:r>
              <a:rPr lang="en-US" sz="2000" dirty="0">
                <a:latin typeface="+mj-lt"/>
                <a:cs typeface="Arial" panose="020B0604020202020204" pitchFamily="34" charset="0"/>
              </a:rPr>
              <a:t>SARA</a:t>
            </a:r>
            <a:r>
              <a:rPr lang="zh-CN" altLang="en-US" sz="2000" dirty="0">
                <a:latin typeface="+mj-lt"/>
                <a:cs typeface="Arial" panose="020B0604020202020204" pitchFamily="34" charset="0"/>
              </a:rPr>
              <a:t>成员的大学和学院可以向</a:t>
            </a:r>
            <a:r>
              <a:rPr lang="en-US" sz="2000" dirty="0">
                <a:latin typeface="+mj-lt"/>
                <a:cs typeface="Arial" panose="020B0604020202020204" pitchFamily="34" charset="0"/>
              </a:rPr>
              <a:t>SARA</a:t>
            </a:r>
            <a:r>
              <a:rPr lang="zh-CN" altLang="en-US" sz="2000" dirty="0">
                <a:latin typeface="+mj-lt"/>
                <a:cs typeface="Arial" panose="020B0604020202020204" pitchFamily="34" charset="0"/>
              </a:rPr>
              <a:t>成员州的居民提供在线教育。</a:t>
            </a:r>
            <a:endParaRPr lang="en-US" sz="2000" dirty="0">
              <a:latin typeface="+mj-lt"/>
              <a:cs typeface="Arial" panose="020B0604020202020204" pitchFamily="34" charset="0"/>
            </a:endParaRPr>
          </a:p>
        </p:txBody>
      </p:sp>
      <p:sp>
        <p:nvSpPr>
          <p:cNvPr id="6" name="TextBox 5">
            <a:extLst>
              <a:ext uri="{FF2B5EF4-FFF2-40B4-BE49-F238E27FC236}">
                <a16:creationId xmlns:a16="http://schemas.microsoft.com/office/drawing/2014/main" id="{DA402C6F-9B0F-AB44-8F83-BE4702BFBBC1}"/>
              </a:ext>
            </a:extLst>
          </p:cNvPr>
          <p:cNvSpPr txBox="1"/>
          <p:nvPr/>
        </p:nvSpPr>
        <p:spPr>
          <a:xfrm>
            <a:off x="0" y="343791"/>
            <a:ext cx="12192000" cy="701731"/>
          </a:xfrm>
          <a:prstGeom prst="rect">
            <a:avLst/>
          </a:prstGeom>
          <a:noFill/>
        </p:spPr>
        <p:txBody>
          <a:bodyPr wrap="square" rtlCol="0">
            <a:spAutoFit/>
          </a:bodyPr>
          <a:lstStyle/>
          <a:p>
            <a:pPr algn="ctr" defTabSz="914400">
              <a:lnSpc>
                <a:spcPct val="90000"/>
              </a:lnSpc>
              <a:spcBef>
                <a:spcPct val="0"/>
              </a:spcBef>
              <a:spcAft>
                <a:spcPts val="600"/>
              </a:spcAft>
            </a:pPr>
            <a:r>
              <a:rPr lang="en-US" altLang="zh-CN" sz="4400" b="1" cap="all" dirty="0">
                <a:solidFill>
                  <a:srgbClr val="FFFFFF"/>
                </a:solidFill>
                <a:effectLst>
                  <a:outerShdw blurRad="50800" dist="63500" dir="2700000" algn="tl" rotWithShape="0">
                    <a:srgbClr val="000000">
                      <a:alpha val="48000"/>
                    </a:srgbClr>
                  </a:outerShdw>
                </a:effectLst>
                <a:latin typeface="+mj-lt"/>
                <a:ea typeface="+mj-ea"/>
                <a:cs typeface="+mj-cs"/>
              </a:rPr>
              <a:t>伯克利学院</a:t>
            </a:r>
          </a:p>
        </p:txBody>
      </p:sp>
      <p:pic>
        <p:nvPicPr>
          <p:cNvPr id="7" name="Picture 6">
            <a:extLst>
              <a:ext uri="{FF2B5EF4-FFF2-40B4-BE49-F238E27FC236}">
                <a16:creationId xmlns:a16="http://schemas.microsoft.com/office/drawing/2014/main" id="{41D02D97-E15B-E94D-A354-372723D56A95}"/>
              </a:ext>
            </a:extLst>
          </p:cNvPr>
          <p:cNvPicPr>
            <a:picLocks noChangeAspect="1"/>
          </p:cNvPicPr>
          <p:nvPr/>
        </p:nvPicPr>
        <p:blipFill>
          <a:blip r:embed="rId6"/>
          <a:stretch>
            <a:fillRect/>
          </a:stretch>
        </p:blipFill>
        <p:spPr>
          <a:xfrm>
            <a:off x="777748" y="3693687"/>
            <a:ext cx="1220360" cy="1141909"/>
          </a:xfrm>
          <a:prstGeom prst="rect">
            <a:avLst/>
          </a:prstGeom>
        </p:spPr>
      </p:pic>
      <p:sp>
        <p:nvSpPr>
          <p:cNvPr id="8" name="Rectangle 7">
            <a:extLst>
              <a:ext uri="{FF2B5EF4-FFF2-40B4-BE49-F238E27FC236}">
                <a16:creationId xmlns:a16="http://schemas.microsoft.com/office/drawing/2014/main" id="{A6BEE4B0-D5EA-494A-ADF5-87E7E8A007A8}"/>
              </a:ext>
            </a:extLst>
          </p:cNvPr>
          <p:cNvSpPr/>
          <p:nvPr/>
        </p:nvSpPr>
        <p:spPr>
          <a:xfrm>
            <a:off x="2808514" y="4064586"/>
            <a:ext cx="7135586" cy="400110"/>
          </a:xfrm>
          <a:prstGeom prst="rect">
            <a:avLst/>
          </a:prstGeom>
        </p:spPr>
        <p:txBody>
          <a:bodyPr wrap="square">
            <a:spAutoFit/>
          </a:bodyPr>
          <a:lstStyle/>
          <a:p>
            <a:r>
              <a:rPr lang="zh-CN" altLang="en-US" sz="2000" dirty="0">
                <a:latin typeface="+mj-lt"/>
                <a:cs typeface="Arial" panose="020B0604020202020204" pitchFamily="34" charset="0"/>
              </a:rPr>
              <a:t>最佳在线学士课程，</a:t>
            </a:r>
            <a:r>
              <a:rPr lang="en-US" altLang="zh-CN" sz="2000" dirty="0">
                <a:latin typeface="+mj-lt"/>
                <a:cs typeface="Arial" panose="020B0604020202020204" pitchFamily="34" charset="0"/>
              </a:rPr>
              <a:t>2014-2022 -</a:t>
            </a:r>
            <a:r>
              <a:rPr lang="zh-CN" altLang="en-US" sz="2000" dirty="0">
                <a:latin typeface="+mj-lt"/>
                <a:cs typeface="Arial" panose="020B0604020202020204" pitchFamily="34" charset="0"/>
              </a:rPr>
              <a:t>美国新闻与世界报道</a:t>
            </a:r>
            <a:endParaRPr lang="en-US" sz="2000" b="0" i="0" u="none" strike="noStrike" dirty="0">
              <a:effectLst/>
              <a:latin typeface="+mj-lt"/>
              <a:cs typeface="Arial" panose="020B0604020202020204" pitchFamily="34" charset="0"/>
            </a:endParaRPr>
          </a:p>
        </p:txBody>
      </p:sp>
      <p:pic>
        <p:nvPicPr>
          <p:cNvPr id="9" name="Picture 8" descr="Global Alliance - Final">
            <a:extLst>
              <a:ext uri="{FF2B5EF4-FFF2-40B4-BE49-F238E27FC236}">
                <a16:creationId xmlns:a16="http://schemas.microsoft.com/office/drawing/2014/main" id="{B022BB5B-356A-1F76-1B07-698531D392AE}"/>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36751" y="6192247"/>
            <a:ext cx="518475" cy="453650"/>
          </a:xfrm>
          <a:prstGeom prst="rect">
            <a:avLst/>
          </a:prstGeom>
          <a:noFill/>
          <a:ln>
            <a:noFill/>
          </a:ln>
        </p:spPr>
      </p:pic>
    </p:spTree>
    <p:extLst>
      <p:ext uri="{BB962C8B-B14F-4D97-AF65-F5344CB8AC3E}">
        <p14:creationId xmlns:p14="http://schemas.microsoft.com/office/powerpoint/2010/main" val="290464810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group of people in graduation gowns&#10;&#10;Description automatically generated">
            <a:extLst>
              <a:ext uri="{FF2B5EF4-FFF2-40B4-BE49-F238E27FC236}">
                <a16:creationId xmlns:a16="http://schemas.microsoft.com/office/drawing/2014/main" id="{45A21D99-5D26-CB2F-D054-08C975803619}"/>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02205" y="707347"/>
            <a:ext cx="2774541" cy="4932520"/>
          </a:xfrm>
        </p:spPr>
      </p:pic>
      <p:pic>
        <p:nvPicPr>
          <p:cNvPr id="1026" name="Picture 2">
            <a:extLst>
              <a:ext uri="{FF2B5EF4-FFF2-40B4-BE49-F238E27FC236}">
                <a16:creationId xmlns:a16="http://schemas.microsoft.com/office/drawing/2014/main" id="{0A41C623-3D2F-F6FC-F4BF-CAD0A74170A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019718" y="977461"/>
            <a:ext cx="7248358" cy="4080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631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Title 12"/>
          <p:cNvSpPr>
            <a:spLocks noGrp="1"/>
          </p:cNvSpPr>
          <p:nvPr>
            <p:ph type="title"/>
          </p:nvPr>
        </p:nvSpPr>
        <p:spPr>
          <a:xfrm>
            <a:off x="192617" y="0"/>
            <a:ext cx="11805247" cy="922458"/>
          </a:xfrm>
        </p:spPr>
        <p:txBody>
          <a:bodyPr vert="horz" lIns="0" tIns="45720" rIns="0" bIns="45720" rtlCol="0" anchor="b">
            <a:normAutofit/>
          </a:bodyPr>
          <a:lstStyle/>
          <a:p>
            <a:pPr algn="ctr"/>
            <a:r>
              <a:rPr lang="zh-CN" altLang="en-US" sz="3200" dirty="0">
                <a:cs typeface="Arial" panose="020B0604020202020204" pitchFamily="34" charset="0"/>
              </a:rPr>
              <a:t>伯克利学院</a:t>
            </a:r>
            <a:r>
              <a:rPr lang="en-US" sz="3200" dirty="0">
                <a:cs typeface="Arial" panose="020B0604020202020204" pitchFamily="34" charset="0"/>
              </a:rPr>
              <a:t>MBA</a:t>
            </a:r>
            <a:r>
              <a:rPr lang="zh-CN" altLang="en-US" sz="3200" dirty="0">
                <a:cs typeface="Arial" panose="020B0604020202020204" pitchFamily="34" charset="0"/>
              </a:rPr>
              <a:t>项目核心课程</a:t>
            </a:r>
            <a:endParaRPr lang="en-US" sz="3200" dirty="0">
              <a:cs typeface="Arial" panose="020B0604020202020204" pitchFamily="34" charset="0"/>
            </a:endParaRPr>
          </a:p>
        </p:txBody>
      </p:sp>
      <p:graphicFrame>
        <p:nvGraphicFramePr>
          <p:cNvPr id="16" name="Content Placeholder 13">
            <a:extLst>
              <a:ext uri="{FF2B5EF4-FFF2-40B4-BE49-F238E27FC236}">
                <a16:creationId xmlns:a16="http://schemas.microsoft.com/office/drawing/2014/main" id="{9FDDCF25-D059-BC3C-9949-5F5EA45D9C15}"/>
              </a:ext>
            </a:extLst>
          </p:cNvPr>
          <p:cNvGraphicFramePr>
            <a:graphicFrameLocks noGrp="1"/>
          </p:cNvGraphicFramePr>
          <p:nvPr>
            <p:ph idx="1"/>
            <p:extLst>
              <p:ext uri="{D42A27DB-BD31-4B8C-83A1-F6EECF244321}">
                <p14:modId xmlns:p14="http://schemas.microsoft.com/office/powerpoint/2010/main" val="2669621144"/>
              </p:ext>
            </p:extLst>
          </p:nvPr>
        </p:nvGraphicFramePr>
        <p:xfrm>
          <a:off x="649989" y="1532792"/>
          <a:ext cx="5445252" cy="50467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E220003A-5D42-D190-D980-B12DBE910B7D}"/>
              </a:ext>
            </a:extLst>
          </p:cNvPr>
          <p:cNvSpPr txBox="1"/>
          <p:nvPr/>
        </p:nvSpPr>
        <p:spPr>
          <a:xfrm>
            <a:off x="7157463" y="1770185"/>
            <a:ext cx="4384548" cy="4572000"/>
          </a:xfrm>
          <a:prstGeom prst="rect">
            <a:avLst/>
          </a:prstGeom>
        </p:spPr>
        <p:txBody>
          <a:bodyPr vert="horz" lIns="0" tIns="45720" rIns="0" bIns="45720" rtlCol="0">
            <a:normAutofit/>
          </a:bodyPr>
          <a:lstStyle/>
          <a:p>
            <a:pPr>
              <a:lnSpc>
                <a:spcPct val="90000"/>
              </a:lnSpc>
              <a:spcBef>
                <a:spcPts val="1200"/>
              </a:spcBef>
            </a:pPr>
            <a:endParaRPr lang="en-US" b="0" i="0" dirty="0">
              <a:solidFill>
                <a:srgbClr val="333333"/>
              </a:solidFill>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809806B-0F9C-8626-8B66-AA7BD5C61E52}"/>
              </a:ext>
            </a:extLst>
          </p:cNvPr>
          <p:cNvSpPr txBox="1"/>
          <p:nvPr/>
        </p:nvSpPr>
        <p:spPr>
          <a:xfrm>
            <a:off x="649988" y="1330570"/>
            <a:ext cx="4216480" cy="4549286"/>
          </a:xfrm>
          <a:prstGeom prst="rect">
            <a:avLst/>
          </a:prstGeom>
        </p:spPr>
        <p:txBody>
          <a:bodyPr vert="horz" lIns="0" tIns="45720" rIns="0" bIns="45720" rtlCol="0">
            <a:normAutofit/>
          </a:bodyPr>
          <a:lstStyle/>
          <a:p>
            <a:pPr marL="342900" indent="-342900">
              <a:buFont typeface="Arial" panose="020B0604020202020204" pitchFamily="34" charset="0"/>
              <a:buChar char="•"/>
            </a:pPr>
            <a:endParaRPr lang="en-US" b="1" i="0" u="none" strike="noStrike" dirty="0">
              <a:effectLst/>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latin typeface="Arial" panose="020B0604020202020204" pitchFamily="34" charset="0"/>
              <a:cs typeface="Arial" panose="020B0604020202020204" pitchFamily="34" charset="0"/>
            </a:endParaRPr>
          </a:p>
          <a:p>
            <a:pPr algn="ctr"/>
            <a:r>
              <a:rPr lang="en-US" b="1" i="0" dirty="0">
                <a:effectLst/>
                <a:latin typeface="+mj-lt"/>
                <a:cs typeface="Arial" panose="020B0604020202020204" pitchFamily="34" charset="0"/>
              </a:rPr>
              <a:t>MBA5501</a:t>
            </a:r>
            <a:r>
              <a:rPr lang="zh-CN" altLang="en-US" b="1" i="0" dirty="0">
                <a:effectLst/>
                <a:latin typeface="+mj-lt"/>
                <a:cs typeface="Arial" panose="020B0604020202020204" pitchFamily="34" charset="0"/>
              </a:rPr>
              <a:t> 管理学基础</a:t>
            </a:r>
            <a:endParaRPr lang="en-US" b="1" i="0" dirty="0">
              <a:effectLst/>
              <a:latin typeface="+mj-lt"/>
              <a:cs typeface="Arial" panose="020B0604020202020204" pitchFamily="34" charset="0"/>
            </a:endParaRPr>
          </a:p>
          <a:p>
            <a:pPr algn="l"/>
            <a:endParaRPr lang="en-US" sz="2000" b="0" i="0" dirty="0">
              <a:effectLst/>
              <a:latin typeface="Arial" panose="020B0604020202020204" pitchFamily="34" charset="0"/>
              <a:cs typeface="Arial" panose="020B0604020202020204" pitchFamily="34" charset="0"/>
            </a:endParaRPr>
          </a:p>
          <a:p>
            <a:pPr algn="l"/>
            <a:r>
              <a:rPr lang="zh-CN" altLang="en-US" b="0" i="0" dirty="0">
                <a:effectLst/>
                <a:latin typeface="Arial" panose="020B0604020202020204" pitchFamily="34" charset="0"/>
                <a:cs typeface="Arial" panose="020B0604020202020204" pitchFamily="34" charset="0"/>
              </a:rPr>
              <a:t>这门课程是伯克利学院</a:t>
            </a:r>
            <a:r>
              <a:rPr lang="en-US" b="0" i="0" dirty="0">
                <a:effectLst/>
                <a:latin typeface="Arial" panose="020B0604020202020204" pitchFamily="34" charset="0"/>
                <a:cs typeface="Arial" panose="020B0604020202020204" pitchFamily="34" charset="0"/>
              </a:rPr>
              <a:t>M.B.A.（</a:t>
            </a:r>
            <a:r>
              <a:rPr lang="zh-CN" altLang="en-US" b="0" i="0" dirty="0">
                <a:effectLst/>
                <a:latin typeface="Arial" panose="020B0604020202020204" pitchFamily="34" charset="0"/>
                <a:cs typeface="Arial" panose="020B0604020202020204" pitchFamily="34" charset="0"/>
              </a:rPr>
              <a:t>工商管理硕士）课程中对管理、战略、市场营销、会计、财务和经济学的重点复习。这些知识对于在</a:t>
            </a:r>
            <a:r>
              <a:rPr lang="en-US" b="0" i="0" dirty="0">
                <a:effectLst/>
                <a:latin typeface="Arial" panose="020B0604020202020204" pitchFamily="34" charset="0"/>
                <a:cs typeface="Arial" panose="020B0604020202020204" pitchFamily="34" charset="0"/>
              </a:rPr>
              <a:t>M.B.A.</a:t>
            </a:r>
            <a:r>
              <a:rPr lang="zh-CN" altLang="en-US" b="0" i="0" dirty="0">
                <a:effectLst/>
                <a:latin typeface="Arial" panose="020B0604020202020204" pitchFamily="34" charset="0"/>
                <a:cs typeface="Arial" panose="020B0604020202020204" pitchFamily="34" charset="0"/>
              </a:rPr>
              <a:t>管理学项目中推进知识的发展至关重要。该课程使学生熟悉研究生学习和学术表现的标准，并帮助他们在</a:t>
            </a:r>
            <a:r>
              <a:rPr lang="en-US" b="0" i="0" dirty="0">
                <a:effectLst/>
                <a:latin typeface="Arial" panose="020B0604020202020204" pitchFamily="34" charset="0"/>
                <a:cs typeface="Arial" panose="020B0604020202020204" pitchFamily="34" charset="0"/>
              </a:rPr>
              <a:t>M.B.A.</a:t>
            </a:r>
            <a:r>
              <a:rPr lang="zh-CN" altLang="en-US" b="0" i="0" dirty="0">
                <a:effectLst/>
                <a:latin typeface="Arial" panose="020B0604020202020204" pitchFamily="34" charset="0"/>
                <a:cs typeface="Arial" panose="020B0604020202020204" pitchFamily="34" charset="0"/>
              </a:rPr>
              <a:t>管理学项目中持续取得学业上的成功。</a:t>
            </a:r>
            <a:endParaRPr lang="en-US" sz="2000" b="0" i="0" dirty="0">
              <a:effectLst/>
              <a:latin typeface="Arial" panose="020B0604020202020204" pitchFamily="34" charset="0"/>
              <a:cs typeface="Arial" panose="020B0604020202020204" pitchFamily="34" charset="0"/>
            </a:endParaRPr>
          </a:p>
          <a:p>
            <a:pPr algn="l"/>
            <a:endParaRPr lang="en-US" sz="2000" b="0" i="0" dirty="0">
              <a:effectLst/>
              <a:latin typeface="Arial" panose="020B0604020202020204" pitchFamily="34" charset="0"/>
              <a:cs typeface="Arial" panose="020B0604020202020204" pitchFamily="34" charset="0"/>
            </a:endParaRPr>
          </a:p>
          <a:p>
            <a:endParaRPr lang="en-US" sz="2000" b="1" i="0" u="none" strike="noStrike" dirty="0">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4FBF225-4A56-FB81-20A9-6A9C2FCF0ED0}"/>
              </a:ext>
            </a:extLst>
          </p:cNvPr>
          <p:cNvSpPr txBox="1"/>
          <p:nvPr/>
        </p:nvSpPr>
        <p:spPr>
          <a:xfrm>
            <a:off x="6256303" y="1431681"/>
            <a:ext cx="5239685" cy="5249008"/>
          </a:xfrm>
          <a:prstGeom prst="rect">
            <a:avLst/>
          </a:prstGeom>
        </p:spPr>
        <p:txBody>
          <a:bodyPr vert="horz" lIns="0" tIns="45720" rIns="0" bIns="45720" rtlCol="0">
            <a:normAutofit/>
          </a:bodyPr>
          <a:lstStyle/>
          <a:p>
            <a:pPr marL="342900" indent="-342900">
              <a:buFont typeface="Arial" panose="020B0604020202020204" pitchFamily="34" charset="0"/>
              <a:buChar char="•"/>
            </a:pPr>
            <a:endParaRPr lang="en-US" sz="1900" b="1" i="0" u="none" strike="noStrike" dirty="0">
              <a:effectLst/>
              <a:latin typeface="Arial" panose="020B0604020202020204" pitchFamily="34" charset="0"/>
              <a:cs typeface="Arial" panose="020B0604020202020204" pitchFamily="34" charset="0"/>
            </a:endParaRPr>
          </a:p>
          <a:p>
            <a:pPr algn="ctr"/>
            <a:r>
              <a:rPr lang="en-US" b="1" i="0" dirty="0">
                <a:effectLst/>
                <a:latin typeface="+mj-lt"/>
                <a:cs typeface="Arial" panose="020B0604020202020204" pitchFamily="34" charset="0"/>
              </a:rPr>
              <a:t>MBA6610 运营管理</a:t>
            </a:r>
          </a:p>
          <a:p>
            <a:pPr>
              <a:lnSpc>
                <a:spcPct val="120000"/>
              </a:lnSpc>
            </a:pPr>
            <a:endParaRPr lang="en-US" sz="1900" i="0" dirty="0">
              <a:effectLst/>
              <a:latin typeface="Arial" panose="020B0604020202020204" pitchFamily="34" charset="0"/>
              <a:cs typeface="Arial" panose="020B0604020202020204" pitchFamily="34" charset="0"/>
            </a:endParaRPr>
          </a:p>
          <a:p>
            <a:pPr>
              <a:lnSpc>
                <a:spcPct val="120000"/>
              </a:lnSpc>
            </a:pPr>
            <a:r>
              <a:rPr lang="zh-CN" altLang="en-US" b="0" i="0" dirty="0">
                <a:effectLst/>
                <a:latin typeface="Arial" panose="020B0604020202020204" pitchFamily="34" charset="0"/>
                <a:cs typeface="Arial" panose="020B0604020202020204" pitchFamily="34" charset="0"/>
              </a:rPr>
              <a:t>该课程侧重于用于将各种输入转化为成品和服务的业务流程、程序和战略。该课程由两个主要组成部分组成：知识体系组成部分，通过教材和讲座材料进行传授；以及批判性思维组成部分，通过案例分析、讨论和项目工作获得。该课程旨在深入研究生产系统的战略、设计和运营。课程将采用案例方法来研究运营战略、设计和交付、质量管理以及运营计划和控制。</a:t>
            </a:r>
          </a:p>
          <a:p>
            <a:pPr marL="342900" indent="-342900">
              <a:buFont typeface="Arial" panose="020B0604020202020204" pitchFamily="34" charset="0"/>
              <a:buChar char="•"/>
            </a:pPr>
            <a:endParaRPr lang="en-US" sz="2000" b="1" i="0" u="none" strike="noStrike" dirty="0">
              <a:effectLst/>
              <a:latin typeface="Arial" panose="020B0604020202020204" pitchFamily="34" charset="0"/>
              <a:cs typeface="Arial" panose="020B0604020202020204" pitchFamily="34" charset="0"/>
            </a:endParaRPr>
          </a:p>
        </p:txBody>
      </p:sp>
      <p:pic>
        <p:nvPicPr>
          <p:cNvPr id="4" name="Picture 3" descr="Global Alliance - Final">
            <a:extLst>
              <a:ext uri="{FF2B5EF4-FFF2-40B4-BE49-F238E27FC236}">
                <a16:creationId xmlns:a16="http://schemas.microsoft.com/office/drawing/2014/main" id="{BC38B89A-9C40-89CA-F134-87A6037BF024}"/>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236751" y="6192247"/>
            <a:ext cx="518475" cy="453650"/>
          </a:xfrm>
          <a:prstGeom prst="rect">
            <a:avLst/>
          </a:prstGeom>
          <a:noFill/>
          <a:ln>
            <a:noFill/>
          </a:ln>
        </p:spPr>
      </p:pic>
    </p:spTree>
    <p:extLst>
      <p:ext uri="{BB962C8B-B14F-4D97-AF65-F5344CB8AC3E}">
        <p14:creationId xmlns:p14="http://schemas.microsoft.com/office/powerpoint/2010/main" val="114658189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Title 12"/>
          <p:cNvSpPr>
            <a:spLocks noGrp="1"/>
          </p:cNvSpPr>
          <p:nvPr>
            <p:ph type="title"/>
          </p:nvPr>
        </p:nvSpPr>
        <p:spPr>
          <a:xfrm>
            <a:off x="-44762" y="74443"/>
            <a:ext cx="12192000" cy="853812"/>
          </a:xfrm>
        </p:spPr>
        <p:txBody>
          <a:bodyPr vert="horz" lIns="0" tIns="45720" rIns="0" bIns="45720" rtlCol="0" anchor="b">
            <a:normAutofit/>
          </a:bodyPr>
          <a:lstStyle/>
          <a:p>
            <a:pPr algn="ctr"/>
            <a:r>
              <a:rPr lang="zh-CN" altLang="en-US" sz="3200" dirty="0">
                <a:cs typeface="Arial" panose="020B0604020202020204" pitchFamily="34" charset="0"/>
              </a:rPr>
              <a:t>伯克利学院</a:t>
            </a:r>
            <a:r>
              <a:rPr lang="en-US" altLang="zh-CN" sz="3200" dirty="0">
                <a:cs typeface="Arial" panose="020B0604020202020204" pitchFamily="34" charset="0"/>
              </a:rPr>
              <a:t>MBA</a:t>
            </a:r>
            <a:r>
              <a:rPr lang="zh-CN" altLang="en-US" sz="3200" dirty="0">
                <a:cs typeface="Arial" panose="020B0604020202020204" pitchFamily="34" charset="0"/>
              </a:rPr>
              <a:t>项目核心课程</a:t>
            </a:r>
            <a:endParaRPr lang="en-US" sz="3200" dirty="0">
              <a:cs typeface="Arial" panose="020B0604020202020204" pitchFamily="34" charset="0"/>
            </a:endParaRPr>
          </a:p>
        </p:txBody>
      </p:sp>
      <p:graphicFrame>
        <p:nvGraphicFramePr>
          <p:cNvPr id="16" name="Content Placeholder 13">
            <a:extLst>
              <a:ext uri="{FF2B5EF4-FFF2-40B4-BE49-F238E27FC236}">
                <a16:creationId xmlns:a16="http://schemas.microsoft.com/office/drawing/2014/main" id="{9FDDCF25-D059-BC3C-9949-5F5EA45D9C15}"/>
              </a:ext>
            </a:extLst>
          </p:cNvPr>
          <p:cNvGraphicFramePr>
            <a:graphicFrameLocks noGrp="1"/>
          </p:cNvGraphicFramePr>
          <p:nvPr>
            <p:ph idx="1"/>
          </p:nvPr>
        </p:nvGraphicFramePr>
        <p:xfrm>
          <a:off x="649989" y="1532792"/>
          <a:ext cx="5445252" cy="50467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E220003A-5D42-D190-D980-B12DBE910B7D}"/>
              </a:ext>
            </a:extLst>
          </p:cNvPr>
          <p:cNvSpPr txBox="1"/>
          <p:nvPr/>
        </p:nvSpPr>
        <p:spPr>
          <a:xfrm>
            <a:off x="7157463" y="1770185"/>
            <a:ext cx="4384548" cy="4572000"/>
          </a:xfrm>
          <a:prstGeom prst="rect">
            <a:avLst/>
          </a:prstGeom>
        </p:spPr>
        <p:txBody>
          <a:bodyPr vert="horz" lIns="0" tIns="45720" rIns="0" bIns="45720" rtlCol="0">
            <a:normAutofit/>
          </a:bodyPr>
          <a:lstStyle/>
          <a:p>
            <a:pPr>
              <a:lnSpc>
                <a:spcPct val="90000"/>
              </a:lnSpc>
              <a:spcBef>
                <a:spcPts val="1200"/>
              </a:spcBef>
            </a:pPr>
            <a:endParaRPr lang="en-US" b="0" i="0" dirty="0">
              <a:solidFill>
                <a:srgbClr val="333333"/>
              </a:solidFill>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F24A6F8-6EC7-4BFF-0B95-CE8BD6A9AD91}"/>
              </a:ext>
            </a:extLst>
          </p:cNvPr>
          <p:cNvSpPr txBox="1"/>
          <p:nvPr/>
        </p:nvSpPr>
        <p:spPr>
          <a:xfrm>
            <a:off x="1104900" y="2245714"/>
            <a:ext cx="4946338" cy="5249008"/>
          </a:xfrm>
          <a:prstGeom prst="rect">
            <a:avLst/>
          </a:prstGeom>
        </p:spPr>
        <p:txBody>
          <a:bodyPr vert="horz" lIns="0" tIns="45720" rIns="0" bIns="45720" rtlCol="0">
            <a:normAutofit/>
          </a:bodyPr>
          <a:lstStyle/>
          <a:p>
            <a:pPr marR="0" lvl="0" algn="ctr" defTabSz="914400" rtl="0" eaLnBrk="1" fontAlgn="auto" latinLnBrk="0" hangingPunct="1">
              <a:lnSpc>
                <a:spcPct val="90000"/>
              </a:lnSpc>
              <a:spcBef>
                <a:spcPts val="1800"/>
              </a:spcBef>
              <a:spcAft>
                <a:spcPts val="0"/>
              </a:spcAft>
              <a:buClrTx/>
              <a:buSzTx/>
              <a:tabLst/>
              <a:defRPr/>
            </a:pPr>
            <a:r>
              <a:rPr lang="en-US" sz="1900" b="1" i="0" dirty="0">
                <a:effectLst/>
                <a:latin typeface="+mj-lt"/>
                <a:cs typeface="Arial" panose="020B0604020202020204" pitchFamily="34" charset="0"/>
              </a:rPr>
              <a:t>MBA6615 </a:t>
            </a:r>
            <a:r>
              <a:rPr lang="en-US" sz="1900" b="1" dirty="0">
                <a:latin typeface="+mj-lt"/>
                <a:cs typeface="Arial" panose="020B0604020202020204" pitchFamily="34" charset="0"/>
              </a:rPr>
              <a:t>组织行为学与领导力</a:t>
            </a:r>
            <a:endParaRPr lang="en-US" altLang="zh-CN" sz="1900" b="1" dirty="0">
              <a:latin typeface="+mj-lt"/>
              <a:cs typeface="Arial" panose="020B0604020202020204" pitchFamily="34" charset="0"/>
            </a:endParaRPr>
          </a:p>
          <a:p>
            <a:pPr algn="l"/>
            <a:endParaRPr lang="en-US" sz="1900" b="0" i="0" dirty="0">
              <a:effectLst/>
              <a:latin typeface="Arial" panose="020B0604020202020204" pitchFamily="34" charset="0"/>
              <a:cs typeface="Arial" panose="020B0604020202020204" pitchFamily="34" charset="0"/>
            </a:endParaRPr>
          </a:p>
          <a:p>
            <a:pPr algn="l"/>
            <a:r>
              <a:rPr lang="zh-CN" altLang="en-US" sz="1900" b="0" i="0" dirty="0">
                <a:effectLst/>
                <a:latin typeface="+mj-lt"/>
                <a:cs typeface="Arial" panose="020B0604020202020204" pitchFamily="34" charset="0"/>
              </a:rPr>
              <a:t>本课程旨在探讨领导力如何影响组织中的行为，并整合领导力和管理理论的重要方法来塑造组织行为并提高组织效率。重点是理解和影响个人和群体的行为，并将人们团结在一个共同的愿景或方向之下。由于领导力的影响，探讨了企业在社会、利益相关者关系、企业责任和公司治理最佳实践中的作用。</a:t>
            </a:r>
            <a:endParaRPr lang="en-US" sz="1900" b="1" i="0" u="none" strike="noStrike" dirty="0">
              <a:effectLst/>
              <a:latin typeface="+mj-lt"/>
              <a:cs typeface="Arial" panose="020B0604020202020204" pitchFamily="34" charset="0"/>
            </a:endParaRPr>
          </a:p>
        </p:txBody>
      </p:sp>
      <p:sp>
        <p:nvSpPr>
          <p:cNvPr id="6" name="TextBox 5">
            <a:extLst>
              <a:ext uri="{FF2B5EF4-FFF2-40B4-BE49-F238E27FC236}">
                <a16:creationId xmlns:a16="http://schemas.microsoft.com/office/drawing/2014/main" id="{995F9D87-8F98-69D1-00F3-59FEBB4FF77A}"/>
              </a:ext>
            </a:extLst>
          </p:cNvPr>
          <p:cNvSpPr txBox="1"/>
          <p:nvPr/>
        </p:nvSpPr>
        <p:spPr>
          <a:xfrm>
            <a:off x="6746843" y="2136148"/>
            <a:ext cx="4489908" cy="3690137"/>
          </a:xfrm>
          <a:prstGeom prst="rect">
            <a:avLst/>
          </a:prstGeom>
        </p:spPr>
        <p:txBody>
          <a:bodyPr vert="horz" lIns="0" tIns="45720" rIns="0" bIns="45720" rtlCol="0">
            <a:normAutofit/>
          </a:bodyPr>
          <a:lstStyle/>
          <a:p>
            <a:pPr algn="ctr"/>
            <a:r>
              <a:rPr lang="en-US" sz="1900" b="1" i="0" dirty="0">
                <a:effectLst/>
                <a:latin typeface="+mj-lt"/>
              </a:rPr>
              <a:t>MBA6620 商业决策的管理经济学</a:t>
            </a:r>
          </a:p>
          <a:p>
            <a:pPr algn="l"/>
            <a:endParaRPr lang="en-US" sz="1900" b="0" i="0" dirty="0">
              <a:effectLst/>
              <a:latin typeface="HelveticaNeueLTStd-Roman"/>
            </a:endParaRPr>
          </a:p>
          <a:p>
            <a:pPr algn="l"/>
            <a:r>
              <a:rPr lang="zh-CN" altLang="en-US" sz="1900" b="0" i="0" dirty="0">
                <a:effectLst/>
                <a:latin typeface="HelveticaNeueLTStd-Roman"/>
              </a:rPr>
              <a:t>本课程探讨决策模型以及微观和宏观经济原则在商业决策中的应用。本课程分为两部分</a:t>
            </a:r>
            <a:r>
              <a:rPr lang="en-US" altLang="zh-CN" sz="1900" b="0" i="0" dirty="0">
                <a:effectLst/>
                <a:latin typeface="HelveticaNeueLTStd-Roman"/>
              </a:rPr>
              <a:t>:</a:t>
            </a:r>
            <a:r>
              <a:rPr lang="zh-CN" altLang="en-US" sz="1900" b="0" i="0" dirty="0">
                <a:effectLst/>
                <a:latin typeface="HelveticaNeueLTStd-Roman"/>
              </a:rPr>
              <a:t>第一部分侧重于市场研究，以及边际分析和弹性概念在定价、收入和盈利决策中的应用。第二部分侧重于将总体经济表现、政府政策和全球市场力量与公司的业务战略、需求和供应预测以及经济风险评估联系起来。</a:t>
            </a:r>
            <a:endParaRPr lang="en-US" sz="1900" b="0" i="0" dirty="0">
              <a:effectLst/>
              <a:latin typeface="Arial" panose="020B0604020202020204" pitchFamily="34" charset="0"/>
              <a:cs typeface="Arial" panose="020B0604020202020204" pitchFamily="34" charset="0"/>
            </a:endParaRPr>
          </a:p>
          <a:p>
            <a:pPr algn="l"/>
            <a:endParaRPr lang="en-US" sz="1900" b="0" i="0" dirty="0">
              <a:effectLst/>
              <a:latin typeface="Arial" panose="020B0604020202020204" pitchFamily="34" charset="0"/>
              <a:cs typeface="Arial" panose="020B0604020202020204" pitchFamily="34" charset="0"/>
            </a:endParaRPr>
          </a:p>
          <a:p>
            <a:endParaRPr lang="en-US" sz="2000" b="1" i="0" u="none" strike="noStrike" dirty="0">
              <a:effectLst/>
              <a:latin typeface="Arial" panose="020B0604020202020204" pitchFamily="34" charset="0"/>
              <a:cs typeface="Arial" panose="020B0604020202020204" pitchFamily="34" charset="0"/>
            </a:endParaRPr>
          </a:p>
        </p:txBody>
      </p:sp>
      <p:pic>
        <p:nvPicPr>
          <p:cNvPr id="2" name="Picture 1" descr="Global Alliance - Final">
            <a:extLst>
              <a:ext uri="{FF2B5EF4-FFF2-40B4-BE49-F238E27FC236}">
                <a16:creationId xmlns:a16="http://schemas.microsoft.com/office/drawing/2014/main" id="{2322E9ED-0227-A6F6-075D-0D1BA28B34D5}"/>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236751" y="6192247"/>
            <a:ext cx="518475" cy="453650"/>
          </a:xfrm>
          <a:prstGeom prst="rect">
            <a:avLst/>
          </a:prstGeom>
          <a:noFill/>
          <a:ln>
            <a:noFill/>
          </a:ln>
        </p:spPr>
      </p:pic>
    </p:spTree>
    <p:extLst>
      <p:ext uri="{BB962C8B-B14F-4D97-AF65-F5344CB8AC3E}">
        <p14:creationId xmlns:p14="http://schemas.microsoft.com/office/powerpoint/2010/main" val="214312638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Title 12"/>
          <p:cNvSpPr>
            <a:spLocks noGrp="1"/>
          </p:cNvSpPr>
          <p:nvPr>
            <p:ph type="title"/>
          </p:nvPr>
        </p:nvSpPr>
        <p:spPr>
          <a:xfrm>
            <a:off x="695555" y="0"/>
            <a:ext cx="11053099" cy="865909"/>
          </a:xfrm>
        </p:spPr>
        <p:txBody>
          <a:bodyPr vert="horz" lIns="0" tIns="45720" rIns="0" bIns="45720" rtlCol="0" anchor="b">
            <a:normAutofit/>
          </a:bodyPr>
          <a:lstStyle/>
          <a:p>
            <a:pPr algn="ctr"/>
            <a:r>
              <a:rPr lang="zh-CN" altLang="en-US" sz="3200" dirty="0">
                <a:cs typeface="Arial" panose="020B0604020202020204" pitchFamily="34" charset="0"/>
              </a:rPr>
              <a:t>伯克利学院</a:t>
            </a:r>
            <a:r>
              <a:rPr lang="en-US" altLang="zh-CN" sz="3200" dirty="0">
                <a:cs typeface="Arial" panose="020B0604020202020204" pitchFamily="34" charset="0"/>
              </a:rPr>
              <a:t>MBA</a:t>
            </a:r>
            <a:r>
              <a:rPr lang="zh-CN" altLang="en-US" sz="3200" dirty="0">
                <a:cs typeface="Arial" panose="020B0604020202020204" pitchFamily="34" charset="0"/>
              </a:rPr>
              <a:t>项目核心课程</a:t>
            </a:r>
            <a:endParaRPr lang="en-US" sz="3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220003A-5D42-D190-D980-B12DBE910B7D}"/>
              </a:ext>
            </a:extLst>
          </p:cNvPr>
          <p:cNvSpPr txBox="1"/>
          <p:nvPr/>
        </p:nvSpPr>
        <p:spPr>
          <a:xfrm>
            <a:off x="7157463" y="1770185"/>
            <a:ext cx="4384548" cy="4572000"/>
          </a:xfrm>
          <a:prstGeom prst="rect">
            <a:avLst/>
          </a:prstGeom>
        </p:spPr>
        <p:txBody>
          <a:bodyPr vert="horz" lIns="0" tIns="45720" rIns="0" bIns="45720" rtlCol="0">
            <a:normAutofit/>
          </a:bodyPr>
          <a:lstStyle/>
          <a:p>
            <a:pPr>
              <a:lnSpc>
                <a:spcPct val="90000"/>
              </a:lnSpc>
              <a:spcBef>
                <a:spcPts val="1200"/>
              </a:spcBef>
            </a:pPr>
            <a:endParaRPr lang="en-US" b="0" i="0" dirty="0">
              <a:solidFill>
                <a:srgbClr val="333333"/>
              </a:solidFill>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4FBF225-4A56-FB81-20A9-6A9C2FCF0ED0}"/>
              </a:ext>
            </a:extLst>
          </p:cNvPr>
          <p:cNvSpPr txBox="1"/>
          <p:nvPr/>
        </p:nvSpPr>
        <p:spPr>
          <a:xfrm>
            <a:off x="1106418" y="1820772"/>
            <a:ext cx="4535430" cy="3560519"/>
          </a:xfrm>
          <a:prstGeom prst="rect">
            <a:avLst/>
          </a:prstGeom>
        </p:spPr>
        <p:txBody>
          <a:bodyPr vert="horz" lIns="0" tIns="45720" rIns="0" bIns="45720" rtlCol="0">
            <a:normAutofit/>
          </a:bodyPr>
          <a:lstStyle/>
          <a:p>
            <a:pPr algn="ctr"/>
            <a:r>
              <a:rPr lang="en-US" sz="1900" b="1" i="0" dirty="0">
                <a:effectLst/>
                <a:latin typeface="+mj-lt"/>
              </a:rPr>
              <a:t>MBA6625 </a:t>
            </a:r>
            <a:r>
              <a:rPr lang="en-US" sz="1900" b="1" dirty="0">
                <a:latin typeface="+mj-lt"/>
              </a:rPr>
              <a:t>财务管理</a:t>
            </a:r>
            <a:endParaRPr lang="en-US" sz="1900" b="1" i="0" dirty="0">
              <a:effectLst/>
              <a:latin typeface="+mj-lt"/>
            </a:endParaRPr>
          </a:p>
          <a:p>
            <a:pPr algn="l"/>
            <a:endParaRPr lang="en-US" sz="1900" b="0" i="0" dirty="0">
              <a:effectLst/>
              <a:latin typeface="+mj-lt"/>
            </a:endParaRPr>
          </a:p>
          <a:p>
            <a:pPr algn="l"/>
            <a:r>
              <a:rPr lang="zh-CN" altLang="en-US" sz="1900" b="0" i="0" dirty="0">
                <a:effectLst/>
                <a:latin typeface="+mj-lt"/>
              </a:rPr>
              <a:t>即使行动或决定不是出于财务考虑，财务指标，如每股收益、股本回报率和债务与股本比率，也已成为衡量企业业绩的标准。通过广泛使用案例，本课程将为分析公司财务决策提供概念基础，并要求学生在不确定的现实情况下做出财务决策。它强调现代金融理论和分析工具，并使用它们来分析选定的企业财务问题。</a:t>
            </a:r>
            <a:endParaRPr lang="en-US" sz="1900" b="1" i="0" u="none" strike="noStrike" dirty="0">
              <a:effectLst/>
              <a:latin typeface="+mj-lt"/>
              <a:cs typeface="Arial" panose="020B0604020202020204" pitchFamily="34" charset="0"/>
            </a:endParaRPr>
          </a:p>
        </p:txBody>
      </p:sp>
      <p:sp>
        <p:nvSpPr>
          <p:cNvPr id="4" name="TextBox 3">
            <a:extLst>
              <a:ext uri="{FF2B5EF4-FFF2-40B4-BE49-F238E27FC236}">
                <a16:creationId xmlns:a16="http://schemas.microsoft.com/office/drawing/2014/main" id="{2F24A6F8-6EC7-4BFF-0B95-CE8BD6A9AD91}"/>
              </a:ext>
            </a:extLst>
          </p:cNvPr>
          <p:cNvSpPr txBox="1"/>
          <p:nvPr/>
        </p:nvSpPr>
        <p:spPr>
          <a:xfrm>
            <a:off x="6550154" y="1770185"/>
            <a:ext cx="4535430" cy="3682760"/>
          </a:xfrm>
          <a:prstGeom prst="rect">
            <a:avLst/>
          </a:prstGeom>
        </p:spPr>
        <p:txBody>
          <a:bodyPr vert="horz" lIns="0" tIns="45720" rIns="0" bIns="45720" rtlCol="0">
            <a:normAutofit/>
          </a:bodyPr>
          <a:lstStyle/>
          <a:p>
            <a:pPr algn="ctr"/>
            <a:r>
              <a:rPr lang="en-US" sz="1900" b="1" i="0" dirty="0">
                <a:effectLst/>
                <a:latin typeface="+mj-lt"/>
              </a:rPr>
              <a:t>MBA6630 </a:t>
            </a:r>
            <a:r>
              <a:rPr lang="en-US" sz="1900" b="1" dirty="0" err="1">
                <a:latin typeface="+mj-lt"/>
              </a:rPr>
              <a:t>全球背景下的市场营销</a:t>
            </a:r>
            <a:endParaRPr lang="en-US" sz="1900" b="1" i="0" dirty="0">
              <a:effectLst/>
              <a:latin typeface="+mj-lt"/>
            </a:endParaRPr>
          </a:p>
          <a:p>
            <a:pPr algn="l"/>
            <a:endParaRPr lang="en-US" sz="1900" b="1" i="0" dirty="0">
              <a:effectLst/>
              <a:latin typeface="HelveticaNeueLTStd-Roman"/>
            </a:endParaRPr>
          </a:p>
          <a:p>
            <a:pPr algn="l"/>
            <a:r>
              <a:rPr lang="zh-CN" altLang="en-US" sz="1900" b="0" i="0" dirty="0">
                <a:effectLst/>
                <a:latin typeface="HelveticaNeueLTStd-Roman"/>
              </a:rPr>
              <a:t>扩展传统的营销组合</a:t>
            </a:r>
            <a:r>
              <a:rPr lang="en-US" altLang="zh-CN" sz="1900" b="0" i="0" dirty="0">
                <a:effectLst/>
                <a:latin typeface="HelveticaNeueLTStd-Roman"/>
              </a:rPr>
              <a:t>(</a:t>
            </a:r>
            <a:r>
              <a:rPr lang="zh-CN" altLang="en-US" sz="1900" b="0" i="0" dirty="0">
                <a:effectLst/>
                <a:latin typeface="HelveticaNeueLTStd-Roman"/>
              </a:rPr>
              <a:t>产品，价格，地点，促销</a:t>
            </a:r>
            <a:r>
              <a:rPr lang="en-US" altLang="zh-CN" sz="1900" b="0" i="0" dirty="0">
                <a:effectLst/>
                <a:latin typeface="HelveticaNeueLTStd-Roman"/>
              </a:rPr>
              <a:t>)</a:t>
            </a:r>
            <a:r>
              <a:rPr lang="zh-CN" altLang="en-US" sz="1900" b="0" i="0" dirty="0">
                <a:effectLst/>
                <a:latin typeface="HelveticaNeueLTStd-Roman"/>
              </a:rPr>
              <a:t>，以应对全球和技术的机遇和挑战，本课程采用创新的方法，通过发展战略思维的两条线营销功能</a:t>
            </a:r>
            <a:r>
              <a:rPr lang="en-US" altLang="zh-CN" sz="1900" b="0" i="0" dirty="0">
                <a:effectLst/>
                <a:latin typeface="HelveticaNeueLTStd-Roman"/>
              </a:rPr>
              <a:t>-</a:t>
            </a:r>
            <a:r>
              <a:rPr lang="zh-CN" altLang="en-US" sz="1900" b="0" i="0" dirty="0">
                <a:effectLst/>
                <a:latin typeface="HelveticaNeueLTStd-Roman"/>
              </a:rPr>
              <a:t>客户满意度和盈利能力。通过市场分析和研究，学生将培养一种消费者心态，这是产生成功的细分、定位、新产品和整体品牌战略的基础。通过市场分析，学生将培养一种市场投资回报率的心态，并学习如何评估战略选择的盈利能力。</a:t>
            </a:r>
            <a:endParaRPr lang="en-US" sz="1900" b="1" i="0" u="none" strike="noStrike" dirty="0">
              <a:effectLst/>
              <a:latin typeface="Arial" panose="020B0604020202020204" pitchFamily="34" charset="0"/>
              <a:cs typeface="Arial" panose="020B0604020202020204" pitchFamily="34" charset="0"/>
            </a:endParaRPr>
          </a:p>
        </p:txBody>
      </p:sp>
      <p:pic>
        <p:nvPicPr>
          <p:cNvPr id="5" name="Picture 4" descr="Global Alliance - Final">
            <a:extLst>
              <a:ext uri="{FF2B5EF4-FFF2-40B4-BE49-F238E27FC236}">
                <a16:creationId xmlns:a16="http://schemas.microsoft.com/office/drawing/2014/main" id="{21E87875-8705-8168-036D-A27E1B70C4B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36751" y="6192247"/>
            <a:ext cx="518475" cy="453650"/>
          </a:xfrm>
          <a:prstGeom prst="rect">
            <a:avLst/>
          </a:prstGeom>
          <a:noFill/>
          <a:ln>
            <a:noFill/>
          </a:ln>
        </p:spPr>
      </p:pic>
    </p:spTree>
    <p:extLst>
      <p:ext uri="{BB962C8B-B14F-4D97-AF65-F5344CB8AC3E}">
        <p14:creationId xmlns:p14="http://schemas.microsoft.com/office/powerpoint/2010/main" val="274230114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Title 12"/>
          <p:cNvSpPr>
            <a:spLocks noGrp="1"/>
          </p:cNvSpPr>
          <p:nvPr>
            <p:ph type="title"/>
          </p:nvPr>
        </p:nvSpPr>
        <p:spPr>
          <a:xfrm>
            <a:off x="457855" y="41174"/>
            <a:ext cx="11274772" cy="1039091"/>
          </a:xfrm>
        </p:spPr>
        <p:txBody>
          <a:bodyPr vert="horz" lIns="0" tIns="45720" rIns="0" bIns="45720" rtlCol="0" anchor="b">
            <a:normAutofit/>
          </a:bodyPr>
          <a:lstStyle/>
          <a:p>
            <a:pPr algn="ctr"/>
            <a:r>
              <a:rPr lang="zh-CN" altLang="en-US" sz="3200" dirty="0">
                <a:cs typeface="Arial" panose="020B0604020202020204" pitchFamily="34" charset="0"/>
              </a:rPr>
              <a:t>伯克利学院</a:t>
            </a:r>
            <a:r>
              <a:rPr lang="en-US" altLang="zh-CN" sz="3200" dirty="0">
                <a:cs typeface="Arial" panose="020B0604020202020204" pitchFamily="34" charset="0"/>
              </a:rPr>
              <a:t>MBA</a:t>
            </a:r>
            <a:r>
              <a:rPr lang="zh-CN" altLang="en-US" sz="3200" dirty="0">
                <a:cs typeface="Arial" panose="020B0604020202020204" pitchFamily="34" charset="0"/>
              </a:rPr>
              <a:t>项目核心课程</a:t>
            </a:r>
            <a:endParaRPr lang="en-US" sz="3200" dirty="0">
              <a:latin typeface="Arial" panose="020B0604020202020204" pitchFamily="34" charset="0"/>
              <a:cs typeface="Arial" panose="020B0604020202020204" pitchFamily="34" charset="0"/>
            </a:endParaRPr>
          </a:p>
        </p:txBody>
      </p:sp>
      <p:graphicFrame>
        <p:nvGraphicFramePr>
          <p:cNvPr id="16" name="Content Placeholder 13">
            <a:extLst>
              <a:ext uri="{FF2B5EF4-FFF2-40B4-BE49-F238E27FC236}">
                <a16:creationId xmlns:a16="http://schemas.microsoft.com/office/drawing/2014/main" id="{9FDDCF25-D059-BC3C-9949-5F5EA45D9C15}"/>
              </a:ext>
            </a:extLst>
          </p:cNvPr>
          <p:cNvGraphicFramePr>
            <a:graphicFrameLocks noGrp="1"/>
          </p:cNvGraphicFramePr>
          <p:nvPr>
            <p:ph idx="1"/>
          </p:nvPr>
        </p:nvGraphicFramePr>
        <p:xfrm>
          <a:off x="649989" y="1532792"/>
          <a:ext cx="5445252" cy="50467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E220003A-5D42-D190-D980-B12DBE910B7D}"/>
              </a:ext>
            </a:extLst>
          </p:cNvPr>
          <p:cNvSpPr txBox="1"/>
          <p:nvPr/>
        </p:nvSpPr>
        <p:spPr>
          <a:xfrm>
            <a:off x="7157463" y="1770185"/>
            <a:ext cx="4384548" cy="4572000"/>
          </a:xfrm>
          <a:prstGeom prst="rect">
            <a:avLst/>
          </a:prstGeom>
        </p:spPr>
        <p:txBody>
          <a:bodyPr vert="horz" lIns="0" tIns="45720" rIns="0" bIns="45720" rtlCol="0">
            <a:normAutofit/>
          </a:bodyPr>
          <a:lstStyle/>
          <a:p>
            <a:pPr>
              <a:lnSpc>
                <a:spcPct val="90000"/>
              </a:lnSpc>
              <a:spcBef>
                <a:spcPts val="1200"/>
              </a:spcBef>
            </a:pPr>
            <a:endParaRPr lang="en-US" b="0" i="0" dirty="0">
              <a:solidFill>
                <a:srgbClr val="333333"/>
              </a:solidFill>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809806B-0F9C-8626-8B66-AA7BD5C61E52}"/>
              </a:ext>
            </a:extLst>
          </p:cNvPr>
          <p:cNvSpPr txBox="1"/>
          <p:nvPr/>
        </p:nvSpPr>
        <p:spPr>
          <a:xfrm>
            <a:off x="1122105" y="2142357"/>
            <a:ext cx="4731133" cy="3545521"/>
          </a:xfrm>
          <a:prstGeom prst="rect">
            <a:avLst/>
          </a:prstGeom>
        </p:spPr>
        <p:txBody>
          <a:bodyPr vert="horz" lIns="0" tIns="45720" rIns="0" bIns="45720" rtlCol="0">
            <a:normAutofit/>
          </a:bodyPr>
          <a:lstStyle/>
          <a:p>
            <a:pPr algn="ctr"/>
            <a:r>
              <a:rPr lang="en-US" sz="1900" b="1" i="0" dirty="0">
                <a:effectLst/>
                <a:latin typeface="+mj-lt"/>
              </a:rPr>
              <a:t>MBA6635</a:t>
            </a:r>
            <a:r>
              <a:rPr lang="zh-CN" altLang="en-US" sz="1900" b="1" i="0" dirty="0">
                <a:effectLst/>
                <a:latin typeface="+mj-lt"/>
              </a:rPr>
              <a:t> </a:t>
            </a:r>
            <a:r>
              <a:rPr lang="en-US" sz="1900" b="1" i="0" dirty="0">
                <a:effectLst/>
                <a:latin typeface="+mj-lt"/>
              </a:rPr>
              <a:t>战略技术管理</a:t>
            </a:r>
          </a:p>
          <a:p>
            <a:pPr algn="ctr"/>
            <a:endParaRPr lang="en-US" sz="1900" b="0" i="0" dirty="0">
              <a:effectLst/>
              <a:latin typeface="HelveticaNeueLTStd-Roman"/>
            </a:endParaRPr>
          </a:p>
          <a:p>
            <a:pPr algn="l"/>
            <a:r>
              <a:rPr lang="zh-CN" altLang="en-US" sz="1900" b="0" i="0" dirty="0">
                <a:effectLst/>
                <a:latin typeface="HelveticaNeueLTStd-Roman"/>
              </a:rPr>
              <a:t>本课程重点关注技术作为战略武器，以增强企业组织在市场上的竞争优势。 学生将研究评估公司技术能力和创新能力的框架； 它将探索技术与企业和业务战略的整合，评估技术作为推动整个组织变革和知识传播的手段，以及如何使用技术来控制和管理广泛的组织职能和活动。</a:t>
            </a:r>
            <a:endParaRPr lang="en-US" sz="1900" b="0" i="0" dirty="0">
              <a:effectLst/>
              <a:latin typeface="Arial" panose="020B0604020202020204" pitchFamily="34" charset="0"/>
              <a:cs typeface="Arial" panose="020B0604020202020204" pitchFamily="34" charset="0"/>
            </a:endParaRPr>
          </a:p>
          <a:p>
            <a:pPr algn="l"/>
            <a:endParaRPr lang="en-US" sz="1900" b="0" i="0" dirty="0">
              <a:effectLst/>
              <a:latin typeface="Arial" panose="020B0604020202020204" pitchFamily="34" charset="0"/>
              <a:cs typeface="Arial" panose="020B0604020202020204" pitchFamily="34" charset="0"/>
            </a:endParaRPr>
          </a:p>
          <a:p>
            <a:endParaRPr lang="en-US" sz="2000" b="1" i="0" u="none" strike="noStrike" dirty="0">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4FBF225-4A56-FB81-20A9-6A9C2FCF0ED0}"/>
              </a:ext>
            </a:extLst>
          </p:cNvPr>
          <p:cNvSpPr txBox="1"/>
          <p:nvPr/>
        </p:nvSpPr>
        <p:spPr>
          <a:xfrm>
            <a:off x="6505617" y="2018370"/>
            <a:ext cx="4731134" cy="5519953"/>
          </a:xfrm>
          <a:prstGeom prst="rect">
            <a:avLst/>
          </a:prstGeom>
        </p:spPr>
        <p:txBody>
          <a:bodyPr vert="horz" lIns="0" tIns="45720" rIns="0" bIns="45720" rtlCol="0">
            <a:normAutofit/>
          </a:bodyPr>
          <a:lstStyle/>
          <a:p>
            <a:pPr algn="ctr"/>
            <a:r>
              <a:rPr lang="en-US" sz="1900" b="1" i="0" dirty="0">
                <a:effectLst/>
                <a:latin typeface="HelveticaNeueLTStd-Roman"/>
              </a:rPr>
              <a:t>MBA8810 M.B.A. </a:t>
            </a:r>
            <a:r>
              <a:rPr lang="en-US" sz="1900" b="1" dirty="0">
                <a:latin typeface="HelveticaNeueLTStd-Roman"/>
              </a:rPr>
              <a:t>顶尖课程</a:t>
            </a:r>
            <a:endParaRPr lang="en-US" sz="1900" b="0" i="0" dirty="0">
              <a:effectLst/>
              <a:latin typeface="HelveticaNeueLTStd-Roman"/>
            </a:endParaRPr>
          </a:p>
          <a:p>
            <a:pPr algn="l"/>
            <a:endParaRPr lang="en-US" sz="1900" b="0" i="0" dirty="0">
              <a:effectLst/>
              <a:latin typeface="HelveticaNeueLTStd-Roman"/>
            </a:endParaRPr>
          </a:p>
          <a:p>
            <a:pPr algn="l"/>
            <a:r>
              <a:rPr lang="zh-CN" altLang="en-US" sz="1900" b="0" i="0" dirty="0">
                <a:effectLst/>
                <a:latin typeface="HelveticaNeueLTStd-Roman"/>
              </a:rPr>
              <a:t>战略管理关注的是管理组织的总体方向，努力发展对公司如何实现可持续竞争优势的洞察力。</a:t>
            </a:r>
            <a:r>
              <a:rPr lang="en-US" altLang="zh-CN" sz="1900" dirty="0">
                <a:latin typeface="HelveticaNeueLTStd-Roman"/>
              </a:rPr>
              <a:t>MBA</a:t>
            </a:r>
            <a:r>
              <a:rPr lang="zh-CN" altLang="en-US" sz="1900" b="0" i="0" dirty="0">
                <a:effectLst/>
                <a:latin typeface="HelveticaNeueLTStd-Roman"/>
              </a:rPr>
              <a:t>顶点课程是一门综合课程，旨在充分利用学生在金融、组织行为学、市场营销和其他功能学科方面的知识。本课程鼓励学生通过对外部和内部环境的详细分析来发展战略洞察力，探讨战略领导力在发展核心价值和资产方面的作用，这些核心价值和资产指导企业在动态竞争的市场中，并引入当代模型和案例分析来建立学生对成功战略决策的理解。</a:t>
            </a:r>
            <a:endParaRPr lang="en-US" sz="2000" b="1" i="0" u="none" strike="noStrike" dirty="0">
              <a:effectLst/>
              <a:latin typeface="Arial" panose="020B0604020202020204" pitchFamily="34" charset="0"/>
              <a:cs typeface="Arial" panose="020B0604020202020204" pitchFamily="34" charset="0"/>
            </a:endParaRPr>
          </a:p>
        </p:txBody>
      </p:sp>
      <p:pic>
        <p:nvPicPr>
          <p:cNvPr id="4" name="Picture 3" descr="Global Alliance - Final">
            <a:extLst>
              <a:ext uri="{FF2B5EF4-FFF2-40B4-BE49-F238E27FC236}">
                <a16:creationId xmlns:a16="http://schemas.microsoft.com/office/drawing/2014/main" id="{1B0F62F9-1370-EDA2-B706-892530F2C2BB}"/>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236751" y="6192247"/>
            <a:ext cx="518475" cy="453650"/>
          </a:xfrm>
          <a:prstGeom prst="rect">
            <a:avLst/>
          </a:prstGeom>
          <a:noFill/>
          <a:ln>
            <a:noFill/>
          </a:ln>
        </p:spPr>
      </p:pic>
    </p:spTree>
    <p:extLst>
      <p:ext uri="{BB962C8B-B14F-4D97-AF65-F5344CB8AC3E}">
        <p14:creationId xmlns:p14="http://schemas.microsoft.com/office/powerpoint/2010/main" val="1127085591"/>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10.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11.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12.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13.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14.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15.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16.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17.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18.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19.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2.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3.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4.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5.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6.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7.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8.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9.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14182</TotalTime>
  <Words>2554</Words>
  <Application>Microsoft Office PowerPoint</Application>
  <PresentationFormat>Widescreen</PresentationFormat>
  <Paragraphs>237</Paragraphs>
  <Slides>20</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HelveticaNeueLTStd-Bd</vt:lpstr>
      <vt:lpstr>HelveticaNeueLTStd-Roman</vt:lpstr>
      <vt:lpstr>宋体</vt:lpstr>
      <vt:lpstr>YAFLd8sKbwc 2</vt:lpstr>
      <vt:lpstr>Arial</vt:lpstr>
      <vt:lpstr>Bookman Old Style</vt:lpstr>
      <vt:lpstr>Calibri</vt:lpstr>
      <vt:lpstr>Euphemia</vt:lpstr>
      <vt:lpstr>Rockwell</vt:lpstr>
      <vt:lpstr>Wingdings</vt:lpstr>
      <vt:lpstr>Damask</vt:lpstr>
      <vt:lpstr>伯克利学院 MBA 项目</vt:lpstr>
      <vt:lpstr>PowerPoint Presentation</vt:lpstr>
      <vt:lpstr>PowerPoint Presentation</vt:lpstr>
      <vt:lpstr>PowerPoint Presentation</vt:lpstr>
      <vt:lpstr>PowerPoint Presentation</vt:lpstr>
      <vt:lpstr>伯克利学院MBA项目核心课程</vt:lpstr>
      <vt:lpstr>伯克利学院MBA项目核心课程</vt:lpstr>
      <vt:lpstr>伯克利学院MBA项目核心课程</vt:lpstr>
      <vt:lpstr>伯克利学院MBA项目核心课程</vt:lpstr>
      <vt:lpstr>伯克利学院MBA项目专业方向</vt:lpstr>
      <vt:lpstr>伯克利学院MBA项目专业方向</vt:lpstr>
      <vt:lpstr>伯克利学院MBA项目专业方向</vt:lpstr>
      <vt:lpstr>伯克利学院MBA项目专业方向</vt:lpstr>
      <vt:lpstr>伯克利学院MBA项目专业方向</vt:lpstr>
      <vt:lpstr>伯克利学院 MBA 项目非专业方向选修课</vt:lpstr>
      <vt:lpstr>入学要求 </vt:lpstr>
      <vt:lpstr>MBA 项目课程顺序</vt:lpstr>
      <vt:lpstr>学位证样本</vt:lpstr>
      <vt:lpstr>学费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Berkeley college mba program</dc:title>
  <dc:creator>Yuan Sun</dc:creator>
  <cp:lastModifiedBy>Jim Lee</cp:lastModifiedBy>
  <cp:revision>35</cp:revision>
  <dcterms:created xsi:type="dcterms:W3CDTF">2023-03-27T21:59:45Z</dcterms:created>
  <dcterms:modified xsi:type="dcterms:W3CDTF">2023-09-20T15:03:47Z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